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8" r:id="rId2"/>
    <p:sldId id="292" r:id="rId3"/>
    <p:sldId id="293" r:id="rId4"/>
    <p:sldId id="280" r:id="rId5"/>
    <p:sldId id="295" r:id="rId6"/>
    <p:sldId id="27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701A9-9B03-4D6A-9B30-516226133E5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BE128-48FC-48FB-AFE8-324FB566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5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E128-48FC-48FB-AFE8-324FB566AE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1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E128-48FC-48FB-AFE8-324FB566AE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7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E513-35B4-4EE8-9DA2-00835BA4C9C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9C98-BE27-4A80-AD77-A2176DB45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E513-35B4-4EE8-9DA2-00835BA4C9C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9C98-BE27-4A80-AD77-A2176DB45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E513-35B4-4EE8-9DA2-00835BA4C9C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9C98-BE27-4A80-AD77-A2176DB45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E513-35B4-4EE8-9DA2-00835BA4C9C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9C98-BE27-4A80-AD77-A2176DB45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E513-35B4-4EE8-9DA2-00835BA4C9C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9C98-BE27-4A80-AD77-A2176DB45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E513-35B4-4EE8-9DA2-00835BA4C9C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9C98-BE27-4A80-AD77-A2176DB45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E513-35B4-4EE8-9DA2-00835BA4C9C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9C98-BE27-4A80-AD77-A2176DB45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E513-35B4-4EE8-9DA2-00835BA4C9C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9C98-BE27-4A80-AD77-A2176DB45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E513-35B4-4EE8-9DA2-00835BA4C9C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9C98-BE27-4A80-AD77-A2176DB45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5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E513-35B4-4EE8-9DA2-00835BA4C9C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9C98-BE27-4A80-AD77-A2176DB45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E513-35B4-4EE8-9DA2-00835BA4C9C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9C98-BE27-4A80-AD77-A2176DB45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E513-35B4-4EE8-9DA2-00835BA4C9C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79C98-BE27-4A80-AD77-A2176DB45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9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Желто голубой фон - 43 фото">
            <a:extLst>
              <a:ext uri="{FF2B5EF4-FFF2-40B4-BE49-F238E27FC236}">
                <a16:creationId xmlns:a16="http://schemas.microsoft.com/office/drawing/2014/main" id="{3352DBF3-FB30-490C-97CD-E9A070604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нклюзивное образование Ученик с ограниченными возможностями в инвалидной  коляске окончил среднюю школу или университет и получил Иллюстрация вектора  - иллюстрации насчитывающей путешествие, плоско: 168132941">
            <a:extLst>
              <a:ext uri="{FF2B5EF4-FFF2-40B4-BE49-F238E27FC236}">
                <a16:creationId xmlns:a16="http://schemas.microsoft.com/office/drawing/2014/main" id="{6FB4C698-6600-4E3A-A33B-4DE9F9F3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90" b="94360" l="10000" r="90000">
                        <a14:foregroundMark x1="43000" y1="10867" x2="50000" y2="8116"/>
                        <a14:foregroundMark x1="50000" y1="8116" x2="50875" y2="7015"/>
                        <a14:foregroundMark x1="55875" y1="7428" x2="55875" y2="6190"/>
                        <a14:foregroundMark x1="55875" y1="9078" x2="55875" y2="7978"/>
                        <a14:foregroundMark x1="74375" y1="32187" x2="74375" y2="32187"/>
                        <a14:foregroundMark x1="58750" y1="88033" x2="55875" y2="94085"/>
                        <a14:foregroundMark x1="21750" y1="70151" x2="20690" y2="73040"/>
                        <a14:foregroundMark x1="19983" y1="80193" x2="21250" y2="84457"/>
                        <a14:foregroundMark x1="21250" y1="84457" x2="23875" y2="87758"/>
                        <a14:foregroundMark x1="33125" y1="93398" x2="39875" y2="94360"/>
                        <a14:foregroundMark x1="39875" y1="94360" x2="42250" y2="93398"/>
                        <a14:backgroundMark x1="19125" y1="73040" x2="19125" y2="80193"/>
                        <a14:backgroundMark x1="55125" y1="7428" x2="55125" y2="7978"/>
                        <a14:backgroundMark x1="73750" y1="31637" x2="73750" y2="31637"/>
                        <a14:backgroundMark x1="54375" y1="55983" x2="54375" y2="55983"/>
                        <a14:backgroundMark x1="54625" y1="55846" x2="59125" y2="55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518" y="1791893"/>
            <a:ext cx="5547689" cy="50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C74005-DFC1-4ADF-9A1C-0F9F97B51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348" y="383060"/>
            <a:ext cx="3859377" cy="3929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D1F0A1-90CB-44D2-B69F-2972AFA27D32}"/>
              </a:ext>
            </a:extLst>
          </p:cNvPr>
          <p:cNvSpPr txBox="1"/>
          <p:nvPr/>
        </p:nvSpPr>
        <p:spPr>
          <a:xfrm>
            <a:off x="4370122" y="3847605"/>
            <a:ext cx="8999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Franklin Gothic Medium Cond" panose="020B0606030402020204" pitchFamily="34" charset="0"/>
              </a:rPr>
              <a:t>Проект </a:t>
            </a:r>
          </a:p>
          <a:p>
            <a:r>
              <a:rPr lang="ru-RU" sz="4000" dirty="0">
                <a:latin typeface="Franklin Gothic Medium Cond" panose="020B0606030402020204" pitchFamily="34" charset="0"/>
              </a:rPr>
              <a:t>«Инклюзивное образование </a:t>
            </a:r>
          </a:p>
          <a:p>
            <a:r>
              <a:rPr lang="ru-RU" sz="4000" dirty="0">
                <a:latin typeface="Franklin Gothic Medium Cond" panose="020B0606030402020204" pitchFamily="34" charset="0"/>
              </a:rPr>
              <a:t>в условиях дистанционного обучения </a:t>
            </a:r>
          </a:p>
          <a:p>
            <a:r>
              <a:rPr lang="ru-RU" sz="4000" dirty="0">
                <a:latin typeface="Franklin Gothic Medium Cond" panose="020B0606030402020204" pitchFamily="34" charset="0"/>
              </a:rPr>
              <a:t>и сетевого взаимодействия»</a:t>
            </a:r>
          </a:p>
          <a:p>
            <a:r>
              <a:rPr lang="ru-RU" sz="2000" dirty="0">
                <a:latin typeface="Franklin Gothic Medium Cond" panose="020B0606030402020204" pitchFamily="34" charset="0"/>
              </a:rPr>
              <a:t>Сыропятова С.В. Педагог дополнительного образования МАОУ АГО «ЦДО»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952DE8-0E71-49D0-8B04-1A91E933AB18}"/>
              </a:ext>
            </a:extLst>
          </p:cNvPr>
          <p:cNvSpPr/>
          <p:nvPr/>
        </p:nvSpPr>
        <p:spPr>
          <a:xfrm>
            <a:off x="522227" y="3830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i="1" dirty="0"/>
              <a:t>«Если мы не можем покончить с нашими отличиями, мы, по крайней мере, в состоянии сделать мир местом, безопасным для многообразия»</a:t>
            </a:r>
          </a:p>
          <a:p>
            <a:pPr>
              <a:buNone/>
            </a:pPr>
            <a:r>
              <a:rPr lang="ru-RU" i="1" dirty="0"/>
              <a:t>                                                       Джон Фицджеральд Кеннеди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Желто голубой фон - 43 фото">
            <a:extLst>
              <a:ext uri="{FF2B5EF4-FFF2-40B4-BE49-F238E27FC236}">
                <a16:creationId xmlns:a16="http://schemas.microsoft.com/office/drawing/2014/main" id="{2404A7CE-B4C2-431C-939A-5B1F1884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A20254-9480-4189-B1F8-F7A4DEF3C041}"/>
              </a:ext>
            </a:extLst>
          </p:cNvPr>
          <p:cNvSpPr/>
          <p:nvPr/>
        </p:nvSpPr>
        <p:spPr>
          <a:xfrm>
            <a:off x="1309112" y="472167"/>
            <a:ext cx="4786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Bahnschrift SemiBold Condensed" panose="020B0502040204020203" pitchFamily="34" charset="0"/>
              </a:rPr>
              <a:t>Актуальность проекта</a:t>
            </a:r>
            <a:endParaRPr lang="ru-RU" sz="4800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2AE4A1-DCE5-4AD0-8744-63C8D557C7A7}"/>
              </a:ext>
            </a:extLst>
          </p:cNvPr>
          <p:cNvSpPr/>
          <p:nvPr/>
        </p:nvSpPr>
        <p:spPr>
          <a:xfrm>
            <a:off x="809801" y="1443841"/>
            <a:ext cx="1045988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Население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27 121 человек.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Всего на 1 марта 2022 среди постоянных жителей поселка городского типа Арти Свердловской области инвалидность имеют 801 человек,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-2 048 человек.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с инвалидностью в п. Арти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человек, что составляет 0,48.% от всего населения. Эти дети относятся к категории лиц с ограниченными возможностями и нуждаются в специальном (коррекционном) образовании, соответствующем их особым образовательным потребностям.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связи с этим повышается роль инклюзивного обра­зования, способствующего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расшире­нию доступности образования для детей с ограниченными воз­можностями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и создание более благоприятных ус­ловий для их социальной адаптации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качественного образования.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722" y="2361364"/>
            <a:ext cx="8993271" cy="449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4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Желто голубой фон - 43 фото">
            <a:extLst>
              <a:ext uri="{FF2B5EF4-FFF2-40B4-BE49-F238E27FC236}">
                <a16:creationId xmlns:a16="http://schemas.microsoft.com/office/drawing/2014/main" id="{2404A7CE-B4C2-431C-939A-5B1F1884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0"/>
          <a:stretch/>
        </p:blipFill>
        <p:spPr bwMode="auto">
          <a:xfrm>
            <a:off x="-20312" y="0"/>
            <a:ext cx="12212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A20254-9480-4189-B1F8-F7A4DEF3C041}"/>
              </a:ext>
            </a:extLst>
          </p:cNvPr>
          <p:cNvSpPr/>
          <p:nvPr/>
        </p:nvSpPr>
        <p:spPr>
          <a:xfrm>
            <a:off x="321838" y="336634"/>
            <a:ext cx="10930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Bahnschrift SemiBold Condensed" panose="020B0502040204020203" pitchFamily="34" charset="0"/>
              </a:rPr>
              <a:t>Проектирование проекта</a:t>
            </a:r>
            <a:endParaRPr lang="ru-RU" sz="32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58F54-2BDB-48B6-9A3E-A06EC8E5CA7F}"/>
              </a:ext>
            </a:extLst>
          </p:cNvPr>
          <p:cNvSpPr txBox="1"/>
          <p:nvPr/>
        </p:nvSpPr>
        <p:spPr>
          <a:xfrm>
            <a:off x="323042" y="1412992"/>
            <a:ext cx="111734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Bahnschrift SemiBold Condensed" panose="020B0502040204020203" pitchFamily="34" charset="0"/>
              </a:rPr>
              <a:t>Этапы внедрения проекта в сфере дополнительного образования:</a:t>
            </a:r>
          </a:p>
          <a:p>
            <a:pPr algn="just"/>
            <a:endParaRPr lang="ru-RU" sz="2400" dirty="0">
              <a:latin typeface="Bahnschrift SemiBold Condensed" panose="020B0502040204020203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роста ИКТ технологий, делающим возможным внедрение 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дистанционного обучения  в сфере дополнительного образования 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детей с ограниченными возможностями здоровья,  не имеющих 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противопоказаний при работе с компьютером и сохранным интеллектом.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дополнительной общеразвивающей программы «Компьютерный мир», с применением дистанционных образовательных технологий, позволяющей обеспечить качественным образованием детей с ОВЗ вне зависимости от места обучения, что позволяет расширить их пространственное взаимодействие, повысить интенсивность общения, активизировать познавательный интерес, развить творческие способности, овладеть начальными навыками в области компьютерной графики.</a:t>
            </a:r>
          </a:p>
          <a:p>
            <a:pPr algn="just"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инклюзивного образовательного пространства по сопровождению обучения детей с ограниченными возможностями здоровья в рамках данной программы с использованием организации взаимодействия с семьей, сетевого взаимодействия с образовательными организациями и социальными партнерами.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" b="100000" l="0" r="99556">
                        <a14:foregroundMark x1="35556" y1="25980" x2="35556" y2="51225"/>
                        <a14:foregroundMark x1="30000" y1="45833" x2="28889" y2="52451"/>
                        <a14:foregroundMark x1="31333" y1="16422" x2="33556" y2="24510"/>
                        <a14:foregroundMark x1="77556" y1="39706" x2="80444" y2="50980"/>
                        <a14:foregroundMark x1="33778" y1="49755" x2="18667" y2="86029"/>
                        <a14:foregroundMark x1="23111" y1="58088" x2="13111" y2="73284"/>
                        <a14:foregroundMark x1="32000" y1="60049" x2="40000" y2="76716"/>
                        <a14:foregroundMark x1="19111" y1="87990" x2="78444" y2="88480"/>
                        <a14:foregroundMark x1="20222" y1="89461" x2="14222" y2="89461"/>
                        <a14:foregroundMark x1="62444" y1="79902" x2="54667" y2="80392"/>
                        <a14:foregroundMark x1="59778" y1="70343" x2="58667" y2="85784"/>
                        <a14:foregroundMark x1="34889" y1="25980" x2="40444" y2="40686"/>
                        <a14:foregroundMark x1="75111" y1="37255" x2="57333" y2="52941"/>
                        <a14:foregroundMark x1="72444" y1="42647" x2="62444" y2="54167"/>
                        <a14:foregroundMark x1="25556" y1="64216" x2="14222" y2="81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695" y="691741"/>
            <a:ext cx="3238305" cy="29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0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Желто голубой фон - 43 фото">
            <a:extLst>
              <a:ext uri="{FF2B5EF4-FFF2-40B4-BE49-F238E27FC236}">
                <a16:creationId xmlns:a16="http://schemas.microsoft.com/office/drawing/2014/main" id="{2404A7CE-B4C2-431C-939A-5B1F1884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0"/>
          <a:stretch/>
        </p:blipFill>
        <p:spPr bwMode="auto">
          <a:xfrm>
            <a:off x="-20312" y="0"/>
            <a:ext cx="12212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8" y="-12474"/>
            <a:ext cx="10083113" cy="68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4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Желто голубой фон - 43 фото">
            <a:extLst>
              <a:ext uri="{FF2B5EF4-FFF2-40B4-BE49-F238E27FC236}">
                <a16:creationId xmlns:a16="http://schemas.microsoft.com/office/drawing/2014/main" id="{2404A7CE-B4C2-431C-939A-5B1F1884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0"/>
          <a:stretch/>
        </p:blipFill>
        <p:spPr bwMode="auto">
          <a:xfrm>
            <a:off x="-20312" y="0"/>
            <a:ext cx="12212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A20254-9480-4189-B1F8-F7A4DEF3C041}"/>
              </a:ext>
            </a:extLst>
          </p:cNvPr>
          <p:cNvSpPr/>
          <p:nvPr/>
        </p:nvSpPr>
        <p:spPr>
          <a:xfrm>
            <a:off x="489828" y="297656"/>
            <a:ext cx="10930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Организация взаимодействия с семьей</a:t>
            </a:r>
            <a:endParaRPr lang="ru-RU" sz="4800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576914" y="1271766"/>
            <a:ext cx="10756104" cy="5206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определение цели и задач взаимодействия по укреплению уверенности ребенка в своих силах и возможностях, общих единых требований и поощрений, единой стратегии по формированию у ребенка волевых качеств и чувства ответственности посредством родительских собраний, консультаций, бесед,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опросов, онлайн – чатов.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вовлечение родителей в учебно- воспитательный процесс с целью содействия самореализации ребенка в творческой  деятельности: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Создание коллажа «Генеалогическое древо семьи»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Редактирование изображений к тематическим праздникам «Креативный портрет мамы», «Фоторамка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папы» …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Создание мультимедийных презентаций и слайд – шоу о своей семье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Создание фотоколлажей «Виртуальное путешествие»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Участие ребенка в конкурсах различного уровня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результат работы педагога и родителей: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семейных отношений, отказ родителей детей с ОВЗ от самоизоляции,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налаживание новых здоровых контактов, обретение уверенности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своих действиях во взаимодействии с окружающим миром,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реализации навыков совместной результативной деятельности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 обучению и воспитанию «особого ребенка».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376612"/>
            <a:ext cx="9525" cy="1047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37" y="3529012"/>
            <a:ext cx="9525" cy="1047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1DBBBA-C048-4BDB-AC65-A1981C2F6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693" y="3247227"/>
            <a:ext cx="5279331" cy="35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Желто голубой фон - 43 фото">
            <a:extLst>
              <a:ext uri="{FF2B5EF4-FFF2-40B4-BE49-F238E27FC236}">
                <a16:creationId xmlns:a16="http://schemas.microsoft.com/office/drawing/2014/main" id="{2404A7CE-B4C2-431C-939A-5B1F18847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0"/>
          <a:stretch/>
        </p:blipFill>
        <p:spPr bwMode="auto">
          <a:xfrm>
            <a:off x="-20312" y="0"/>
            <a:ext cx="12212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4200" y="1753732"/>
            <a:ext cx="10515600" cy="1325563"/>
          </a:xfrm>
        </p:spPr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60778" y="3087584"/>
            <a:ext cx="10917663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внедрении инклюзивного образования в образовательный процесс  в условиях дистанционного обучения и сетевого взаимодействия у детей   повышается жизненный тонус, активная  общественная позиция, появляется шанс достигнуть  определенных положительных результатов в развитии, что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приве­дет к снятию барьеров в образовательной, професси­ональной и бытовых сферах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Тем самым, создаются оптимальные условия для творческого развития, самообразования, профессионального самоопределения  детей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567</Words>
  <Application>Microsoft Office PowerPoint</Application>
  <PresentationFormat>Широкоэкранный</PresentationFormat>
  <Paragraphs>46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Bahnschrift SemiBold Condensed</vt:lpstr>
      <vt:lpstr>Calibri</vt:lpstr>
      <vt:lpstr>Calibri Light</vt:lpstr>
      <vt:lpstr>Franklin Gothic Medium Cond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Ludmila</cp:lastModifiedBy>
  <cp:revision>103</cp:revision>
  <dcterms:created xsi:type="dcterms:W3CDTF">2018-05-29T13:50:53Z</dcterms:created>
  <dcterms:modified xsi:type="dcterms:W3CDTF">2022-04-18T10:28:14Z</dcterms:modified>
</cp:coreProperties>
</file>