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3" r:id="rId6"/>
    <p:sldId id="261" r:id="rId7"/>
    <p:sldId id="265" r:id="rId8"/>
    <p:sldId id="274" r:id="rId9"/>
    <p:sldId id="272" r:id="rId10"/>
    <p:sldId id="260" r:id="rId11"/>
    <p:sldId id="266" r:id="rId12"/>
    <p:sldId id="267" r:id="rId13"/>
    <p:sldId id="268" r:id="rId14"/>
    <p:sldId id="269" r:id="rId15"/>
    <p:sldId id="270" r:id="rId16"/>
    <p:sldId id="264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501008"/>
            <a:ext cx="7200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Программа летнего лагеря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 дневным пребыванием детей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 базе МАОУ «Манчажская СОШ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«Наследники России»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SAMSUNG\Desktop\dc39303b-fa62-5e65-8941-b7eebd6ba5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05064"/>
            <a:ext cx="9144000" cy="2852936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92773" y="219417"/>
            <a:ext cx="64207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автономное общеобразовательное учреждение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Манчажская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средняя общеобразовательная школа»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4495800"/>
          </a:xfrm>
        </p:spPr>
        <p:txBody>
          <a:bodyPr>
            <a:normAutofit/>
          </a:bodyPr>
          <a:lstStyle/>
          <a:p>
            <a:pPr indent="432000" algn="just">
              <a:spcBef>
                <a:spcPts val="0"/>
              </a:spcBef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1484784"/>
            <a:ext cx="91440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направления и формы реализации программы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6513" y="593790"/>
          <a:ext cx="9143999" cy="6219586"/>
        </p:xfrm>
        <a:graphic>
          <a:graphicData uri="http://schemas.openxmlformats.org/drawingml/2006/table">
            <a:tbl>
              <a:tblPr/>
              <a:tblGrid>
                <a:gridCol w="2411759"/>
                <a:gridCol w="3672408"/>
                <a:gridCol w="3059832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 деятельности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Формы реализации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39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Оздоровление детей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Укреплять здоровья детей.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Воспитание потребностей в здоровом образе жизни, физически развитой личности.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ежедневная утренняя зарядка,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игры на свежем воздухе,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динамические паузы,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спортивные игры,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закаливающие процедуры,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игра – путешествие,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32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Формирование чувства патриотизма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Приобщать к истории Родины.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Развивать чувства гордости за свою страну.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Воспитание гражданско-патриотических качеств личности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конкурсы рисунков,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беседы,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викторины,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экскурсии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71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Развитие творческих способностей и лидерских качеств детей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Развивать фантазию и воображение, память и мышление.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Формировать умение выступать на сцене.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Развивать организаторские способности.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Развивать навыки работы в группе, в команде.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конкурсы рисунков,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конкурсы стихов,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инсценировки,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тренинги,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деловые игры,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творческие конкурсы,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самоуправление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71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Развитие кругозора детей, их познавательных способностей.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Формировать потребности детей в новых знаниях.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Воспитывать активную личность.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познавательные игры,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викторины,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презентации,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беседы,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игры – путешествия,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конкурсы,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*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экскурсии.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7" marR="32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тематических дней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1.06     </a:t>
            </a:r>
            <a:r>
              <a:rPr lang="ru-RU" dirty="0" smtClean="0"/>
              <a:t>Место встречи- Город Детства </a:t>
            </a:r>
          </a:p>
          <a:p>
            <a:pPr>
              <a:buNone/>
            </a:pPr>
            <a:r>
              <a:rPr lang="ru-RU" i="1" dirty="0" smtClean="0"/>
              <a:t>(Международный день защиты детей</a:t>
            </a:r>
            <a:r>
              <a:rPr lang="ru-RU" i="1" dirty="0" smtClean="0"/>
              <a:t>)</a:t>
            </a:r>
          </a:p>
          <a:p>
            <a:pPr lvl="0"/>
            <a:r>
              <a:rPr lang="ru-RU" sz="2400" dirty="0" smtClean="0"/>
              <a:t>Зарядка</a:t>
            </a:r>
          </a:p>
          <a:p>
            <a:pPr lvl="0"/>
            <a:r>
              <a:rPr lang="ru-RU" sz="2400" dirty="0" smtClean="0"/>
              <a:t>Подготовка к открытию смены. Оформление отрядных комнат. Создание отрядов, распределение обязанностей, оформление отрядных уголков</a:t>
            </a:r>
          </a:p>
          <a:p>
            <a:pPr lvl="0"/>
            <a:r>
              <a:rPr lang="ru-RU" sz="2400" dirty="0" smtClean="0"/>
              <a:t>Игровая программа «Праздник детства», посвящённая Дню защиты Детей</a:t>
            </a:r>
          </a:p>
          <a:p>
            <a:pPr lvl="0"/>
            <a:r>
              <a:rPr lang="ru-RU" sz="2400" dirty="0" smtClean="0"/>
              <a:t>Танцевально-развлекательная программа «Праздник детства»</a:t>
            </a:r>
          </a:p>
          <a:p>
            <a:pPr lvl="0"/>
            <a:r>
              <a:rPr lang="ru-RU" sz="2400" dirty="0" smtClean="0"/>
              <a:t>Инструктаж «Правила безопасного поведения детей в летнем оздоровительном лагере».</a:t>
            </a:r>
          </a:p>
          <a:p>
            <a:r>
              <a:rPr lang="ru-RU" sz="2400" dirty="0" smtClean="0"/>
              <a:t>Конкурс рисунков на асфальте «Детские мечты»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тематических дней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04.06  </a:t>
            </a:r>
            <a:r>
              <a:rPr lang="ru-RU" sz="2800" dirty="0" smtClean="0"/>
              <a:t>Путешествие по </a:t>
            </a:r>
            <a:r>
              <a:rPr lang="ru-RU" sz="2800" dirty="0" smtClean="0"/>
              <a:t>Уралу</a:t>
            </a:r>
          </a:p>
          <a:p>
            <a:r>
              <a:rPr lang="ru-RU" sz="2200" dirty="0" smtClean="0"/>
              <a:t>Зарядка</a:t>
            </a:r>
            <a:endParaRPr lang="ru-RU" sz="2200" dirty="0" smtClean="0"/>
          </a:p>
          <a:p>
            <a:pPr lvl="0"/>
            <a:r>
              <a:rPr lang="ru-RU" sz="2200" dirty="0" smtClean="0"/>
              <a:t>Познавательно- развлекательная программа «</a:t>
            </a:r>
            <a:r>
              <a:rPr lang="ru-RU" sz="2200" dirty="0" err="1" smtClean="0"/>
              <a:t>Урал-мой</a:t>
            </a:r>
            <a:r>
              <a:rPr lang="ru-RU" sz="2200" dirty="0" smtClean="0"/>
              <a:t> край родной»</a:t>
            </a:r>
          </a:p>
          <a:p>
            <a:pPr lvl="0"/>
            <a:r>
              <a:rPr lang="ru-RU" sz="2200" dirty="0" smtClean="0"/>
              <a:t>Час Елены Премудрой </a:t>
            </a:r>
          </a:p>
          <a:p>
            <a:pPr lvl="0"/>
            <a:r>
              <a:rPr lang="ru-RU" sz="2200" dirty="0" smtClean="0"/>
              <a:t>Познавательно- игровая программа «Путешествие по сказам Бажова»</a:t>
            </a:r>
          </a:p>
          <a:p>
            <a:r>
              <a:rPr lang="ru-RU" sz="2200" dirty="0" smtClean="0"/>
              <a:t>Игры по интересам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тематических дней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10.06   </a:t>
            </a:r>
            <a:r>
              <a:rPr lang="ru-RU" sz="2800" dirty="0" smtClean="0"/>
              <a:t>День России</a:t>
            </a:r>
          </a:p>
          <a:p>
            <a:pPr lvl="0"/>
            <a:r>
              <a:rPr lang="ru-RU" sz="2000" dirty="0" smtClean="0"/>
              <a:t> </a:t>
            </a:r>
            <a:r>
              <a:rPr lang="ru-RU" sz="2200" dirty="0" smtClean="0"/>
              <a:t>Зарядка</a:t>
            </a:r>
            <a:endParaRPr lang="ru-RU" sz="2200" dirty="0" smtClean="0"/>
          </a:p>
          <a:p>
            <a:pPr lvl="0"/>
            <a:r>
              <a:rPr lang="ru-RU" sz="2200" dirty="0" smtClean="0"/>
              <a:t>Спортивно-развлекательная программа «Россия вперед!»</a:t>
            </a:r>
          </a:p>
          <a:p>
            <a:pPr lvl="0"/>
            <a:r>
              <a:rPr lang="ru-RU" sz="2200" dirty="0" smtClean="0"/>
              <a:t>Акция «Я люблю Россию»</a:t>
            </a:r>
          </a:p>
          <a:p>
            <a:pPr lvl="0"/>
            <a:r>
              <a:rPr lang="ru-RU" sz="2200" dirty="0" err="1" smtClean="0"/>
              <a:t>Флешмоб</a:t>
            </a:r>
            <a:r>
              <a:rPr lang="ru-RU" sz="2200" dirty="0" smtClean="0"/>
              <a:t> «Россия вперед!»</a:t>
            </a:r>
          </a:p>
          <a:p>
            <a:pPr lvl="0"/>
            <a:r>
              <a:rPr lang="ru-RU" sz="2200" dirty="0" smtClean="0"/>
              <a:t>Прогулки, подвижные игры на свежем воздухе, </a:t>
            </a:r>
            <a:r>
              <a:rPr lang="ru-RU" sz="2200" dirty="0" smtClean="0"/>
              <a:t>закаливание</a:t>
            </a: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тематических дней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13.06 Сражение с Горынычем</a:t>
            </a:r>
            <a:endParaRPr lang="ru-RU" sz="2800" dirty="0" smtClean="0"/>
          </a:p>
          <a:p>
            <a:pPr lvl="0"/>
            <a:r>
              <a:rPr lang="ru-RU" sz="2200" dirty="0" smtClean="0"/>
              <a:t> </a:t>
            </a:r>
            <a:r>
              <a:rPr lang="ru-RU" sz="2200" dirty="0" smtClean="0"/>
              <a:t>Зарядка</a:t>
            </a:r>
          </a:p>
          <a:p>
            <a:pPr lvl="0"/>
            <a:r>
              <a:rPr lang="ru-RU" sz="2200" dirty="0" smtClean="0"/>
              <a:t>«Богатырские </a:t>
            </a:r>
            <a:r>
              <a:rPr lang="ru-RU" sz="2200" dirty="0" err="1" smtClean="0"/>
              <a:t>потешки</a:t>
            </a:r>
            <a:r>
              <a:rPr lang="ru-RU" sz="2200" dirty="0" smtClean="0"/>
              <a:t>»- спортивные состязания</a:t>
            </a:r>
          </a:p>
          <a:p>
            <a:pPr lvl="0"/>
            <a:r>
              <a:rPr lang="ru-RU" sz="2200" dirty="0" smtClean="0"/>
              <a:t>Игра «Зеленая пятка»</a:t>
            </a:r>
          </a:p>
          <a:p>
            <a:r>
              <a:rPr lang="ru-RU" sz="2200" dirty="0" smtClean="0"/>
              <a:t>Прогулки, подвижные игры на свежем воздухе, закаливание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тематических дней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17.06 Диво дивное –песня русская</a:t>
            </a:r>
            <a:endParaRPr lang="ru-RU" sz="2800" dirty="0" smtClean="0"/>
          </a:p>
          <a:p>
            <a:pPr lvl="0"/>
            <a:r>
              <a:rPr lang="ru-RU" sz="2200" dirty="0" smtClean="0"/>
              <a:t> </a:t>
            </a:r>
            <a:r>
              <a:rPr lang="ru-RU" sz="2200" dirty="0" smtClean="0"/>
              <a:t>Зарядка</a:t>
            </a:r>
          </a:p>
          <a:p>
            <a:pPr lvl="0"/>
            <a:r>
              <a:rPr lang="ru-RU" sz="2200" dirty="0" smtClean="0"/>
              <a:t>Игровая программа «Угадай мелодию»</a:t>
            </a:r>
          </a:p>
          <a:p>
            <a:pPr lvl="0"/>
            <a:r>
              <a:rPr lang="ru-RU" sz="2200" dirty="0" smtClean="0"/>
              <a:t>Конкурс  «Диво дивное- песня русская»</a:t>
            </a:r>
          </a:p>
          <a:p>
            <a:r>
              <a:rPr lang="ru-RU" sz="2200" dirty="0" smtClean="0"/>
              <a:t>Прогулки, подвижные игры на свежем воздухе, закаливание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Ожидаемые результаты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1. Развитие у детей и подростков интерес к русской национальной культуре, истории, русскому народному творчеству, народным промыслам.</a:t>
            </a:r>
          </a:p>
          <a:p>
            <a:r>
              <a:rPr lang="ru-RU" dirty="0" smtClean="0"/>
              <a:t>2.</a:t>
            </a:r>
            <a:r>
              <a:rPr lang="ru-RU" b="1" dirty="0" smtClean="0"/>
              <a:t> </a:t>
            </a:r>
            <a:r>
              <a:rPr lang="ru-RU" dirty="0" smtClean="0"/>
              <a:t>Общее оздоровление воспитанников, укрепление их здоровья.</a:t>
            </a:r>
          </a:p>
          <a:p>
            <a:r>
              <a:rPr lang="ru-RU" dirty="0" smtClean="0"/>
              <a:t>3. Укрепление дружбы и сотрудничества между детьми разных возрастов и привитие им социально-нравственных норм.</a:t>
            </a:r>
          </a:p>
          <a:p>
            <a:r>
              <a:rPr lang="ru-RU" dirty="0" smtClean="0"/>
              <a:t>4. Коррекция личностных качеств.</a:t>
            </a:r>
          </a:p>
          <a:p>
            <a:r>
              <a:rPr lang="ru-RU" dirty="0" smtClean="0"/>
              <a:t>5. Повышение общей культуры учащихся.</a:t>
            </a:r>
          </a:p>
          <a:p>
            <a:r>
              <a:rPr lang="ru-RU" dirty="0" smtClean="0"/>
              <a:t>6. Личностный рост участников смены.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sz="3800" dirty="0" smtClean="0"/>
          </a:p>
          <a:p>
            <a:pPr lvl="0"/>
            <a:r>
              <a:rPr lang="ru-RU" sz="3800" dirty="0" smtClean="0"/>
              <a:t>«Педагогика временного детского коллектива», учебное пособие. — Владивосток, 2002.</a:t>
            </a:r>
          </a:p>
          <a:p>
            <a:pPr lvl="0"/>
            <a:r>
              <a:rPr lang="ru-RU" sz="3800" dirty="0" smtClean="0"/>
              <a:t>«Пути развития системы детского отдыха». Материалы НПК в рамках встречи руководителей и организаторов детского отдыха регионов Сибири и Дальнего Востока, ВДЦ «Океан». – Владивосток, 2003.</a:t>
            </a:r>
          </a:p>
          <a:p>
            <a:pPr lvl="0"/>
            <a:r>
              <a:rPr lang="ru-RU" sz="3800" dirty="0" smtClean="0"/>
              <a:t>«Обучение жизненно важным навыкам в школе» под редакцией Н.П. </a:t>
            </a:r>
            <a:r>
              <a:rPr lang="ru-RU" sz="3800" dirty="0" err="1" smtClean="0"/>
              <a:t>Майоровой</a:t>
            </a:r>
            <a:r>
              <a:rPr lang="ru-RU" sz="3800" dirty="0" smtClean="0"/>
              <a:t>. </a:t>
            </a:r>
            <a:r>
              <a:rPr lang="en-US" sz="3800" dirty="0" smtClean="0"/>
              <a:t>«</a:t>
            </a:r>
            <a:r>
              <a:rPr lang="ru-RU" sz="3800" dirty="0" smtClean="0"/>
              <a:t>Педагогика каникул</a:t>
            </a:r>
            <a:r>
              <a:rPr lang="en-US" sz="3800" dirty="0" smtClean="0"/>
              <a:t>» </a:t>
            </a:r>
            <a:r>
              <a:rPr lang="ru-RU" sz="3800" dirty="0" smtClean="0"/>
              <a:t>А.А. Маслов.- Омск, 2006.</a:t>
            </a:r>
          </a:p>
          <a:p>
            <a:pPr lvl="0"/>
            <a:r>
              <a:rPr lang="ru-RU" sz="3800" dirty="0" smtClean="0"/>
              <a:t>«Ах, лето!» С. В. Савинова, В. А. Савинов. – Волгоград, 2003</a:t>
            </a:r>
          </a:p>
          <a:p>
            <a:pPr lvl="0"/>
            <a:r>
              <a:rPr lang="ru-RU" sz="3800" dirty="0" smtClean="0"/>
              <a:t>«Летний оздоровительный лагерь» Нормативно – правовая база» Е. А. </a:t>
            </a:r>
            <a:r>
              <a:rPr lang="ru-RU" sz="3800" dirty="0" err="1" smtClean="0"/>
              <a:t>Гурбина</a:t>
            </a:r>
            <a:r>
              <a:rPr lang="ru-RU" sz="3800" dirty="0" smtClean="0"/>
              <a:t>. Волгоград, 2006.</a:t>
            </a:r>
          </a:p>
          <a:p>
            <a:pPr lvl="0"/>
            <a:r>
              <a:rPr lang="ru-RU" sz="3800" dirty="0" smtClean="0"/>
              <a:t>Школа подготовки вожатых. А. А. Маслов. Омск – 2006.</a:t>
            </a:r>
          </a:p>
          <a:p>
            <a:pPr lvl="0"/>
            <a:r>
              <a:rPr lang="ru-RU" sz="3800" dirty="0" smtClean="0"/>
              <a:t>Соколова Н.В. Лето, каникулы –путь к успеху: сборник программ и  игр для     детей и подростков в условиях детского оздоровительного лагеря, -О.: «Детство», 2009 г.</a:t>
            </a:r>
          </a:p>
          <a:p>
            <a:pPr lvl="0"/>
            <a:r>
              <a:rPr lang="ru-RU" sz="3800" dirty="0" smtClean="0"/>
              <a:t>Титов С.В. ,Здравствуй, лето! – Волгоград, Учитель, 2007 г.</a:t>
            </a:r>
          </a:p>
          <a:p>
            <a:pPr lvl="0"/>
            <a:r>
              <a:rPr lang="ru-RU" sz="3800" dirty="0" smtClean="0"/>
              <a:t>Шмаков С.А. Игры-шутки, игры-минутки.М.,2009 г.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484784"/>
            <a:ext cx="8153400" cy="990600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87624" y="-747464"/>
            <a:ext cx="8153400" cy="26369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1506" name="Picture 2" descr="C:\Users\SAMSUNG\Desktop\dc39303b-fa62-5e65-8941-b7eebd6ba5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9144000" cy="39204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2022-год культурного наследия народов России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4495800"/>
          </a:xfrm>
        </p:spPr>
        <p:txBody>
          <a:bodyPr>
            <a:normAutofit/>
          </a:bodyPr>
          <a:lstStyle/>
          <a:p>
            <a:pPr indent="432000" algn="just">
              <a:spcBef>
                <a:spcPts val="0"/>
              </a:spcBef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«Самым высоким видом искусства, самым талантливым, самым гениальным является народное искусство,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то есть то, что народом сохранено, что запечатлено народом, что народ пронёс через столетия…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народе не сможет сохраниться то искусство, которое не представляет </a:t>
            </a:r>
            <a:r>
              <a:rPr lang="ru-RU" sz="2000" i="1" dirty="0" smtClean="0"/>
              <a:t>ценности…»</a:t>
            </a:r>
            <a:r>
              <a:rPr lang="ru-RU" sz="2000" dirty="0" smtClean="0"/>
              <a:t>                                                                                               </a:t>
            </a:r>
            <a:r>
              <a:rPr lang="ru-RU" sz="2000" i="1" dirty="0" smtClean="0"/>
              <a:t>                                                                                                                                             Б.М.Немецкий</a:t>
            </a: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9938" name="Picture 2" descr="C:\Users\SAMSUNG\Desktop\dc39303b-fa62-5e65-8941-b7eebd6ba5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717032"/>
            <a:ext cx="9144000" cy="3140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программы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Организация активного отдыха  детей и подростков  и воспитание гражданских и патриотических  чувств через формирование интереса к истории своего народа, его традициям и культуре путем активизации его творческого потенциала и вовлечение активных форм культурного и оздоровительного досуга.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 Создание условий для освоения воспитанниками традиций, культуры народа, знакомство с народными промыслами, ремеслами, искусством (танцы, песни), развитие творческой деятельности по возрождению, сохранению народной культуры.</a:t>
            </a:r>
          </a:p>
          <a:p>
            <a:r>
              <a:rPr lang="ru-RU" dirty="0" smtClean="0"/>
              <a:t>2. Способствование развитию фантазии, творчества, изобретательности.</a:t>
            </a:r>
          </a:p>
          <a:p>
            <a:r>
              <a:rPr lang="ru-RU" dirty="0" smtClean="0"/>
              <a:t>3. Оказание помощи детям в освоении новых социальных ролей, накоплении опыта самостоятельности, самоорганизации, самореализации в соответствующей деятельности. Социализация детей через сменные органы самоуправления.</a:t>
            </a:r>
          </a:p>
          <a:p>
            <a:r>
              <a:rPr lang="ru-RU" dirty="0" smtClean="0"/>
              <a:t>4. Воспитание стремление к духовному росту и здоровому образу жизни.</a:t>
            </a:r>
          </a:p>
          <a:p>
            <a:r>
              <a:rPr lang="ru-RU" dirty="0" smtClean="0"/>
              <a:t>5. Корректирование дефектов развития детей в процессе   разностороннего воспитательного воздействия.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104" y="836712"/>
            <a:ext cx="8855896" cy="4145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Нормативно-правовое обеспечение: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 fontScale="2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Федеральный закон «Об образовании в Российской Федерации» от 29.12.2012г. № 273-ФЗ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Федеральный закон от 24.06.1999 № 120-ФЗ «Об основах системы профилактики безнадзорности и правонарушений несовершеннолетних».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Приказ Минобразования России от 13.07.2001 № 2688 «Об утверждении порядка проведения смен профильных лагерей, лагерей с дневным пребыванием, лагерей труда и отдыха».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Гигиенические требования к устройству, содержанию и организации режима в оздоровительных учреждениях с дневным пребыванием детей в период каникул. </a:t>
            </a:r>
            <a:r>
              <a:rPr lang="ru-RU" sz="52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2.4.4.2599-10 (утв. постановлением Главного государственного санитарного врача РФ от 19.04.2010 № 25)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-Закон Свердловской области от 15.06.2011 года №</a:t>
            </a:r>
            <a:r>
              <a:rPr lang="en-US" sz="5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38ОЗ (в ред. от 17.02.2017 г.) «Об организации и обеспечении отдыха и оздоровления детей в Свердловской области».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Постановление Правительства Свердловской области от 29.12.2016 N 919-ПП (ред. от 29.12.2017) "Об утверждении государственной программы Свердловской области "Развитие системы образования в Свердловской области до 2024 года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",</a:t>
            </a: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Постановление Администрации </a:t>
            </a:r>
            <a:r>
              <a:rPr lang="ru-RU" sz="5200" dirty="0" err="1" smtClean="0">
                <a:latin typeface="Times New Roman" pitchFamily="18" charset="0"/>
                <a:cs typeface="Times New Roman" pitchFamily="18" charset="0"/>
              </a:rPr>
              <a:t>Артинского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городского округа от  21.01.2022 г. № 22  «О мерах по обеспечению отдыха, оздоровления и занятости детей и подростков </a:t>
            </a:r>
            <a:r>
              <a:rPr lang="ru-RU" sz="5200" dirty="0" err="1" smtClean="0">
                <a:latin typeface="Times New Roman" pitchFamily="18" charset="0"/>
                <a:cs typeface="Times New Roman" pitchFamily="18" charset="0"/>
              </a:rPr>
              <a:t>Артинского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городского округа в 2022 году».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Приказ Управления образования АГО «Об организации летней оздоровительной кампании в 2022 году» от 05.05.2022, № 114 – од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Методические рекомендации МР 3.1/2.4.0185-20 Рекомендации по организации работы организаций отдыха детей и их оздоровления в условиях сохранения рисков распространения </a:t>
            </a:r>
            <a:r>
              <a:rPr lang="en-US" sz="5200" dirty="0" err="1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-19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Приказ Управления образования администрации </a:t>
            </a:r>
            <a:r>
              <a:rPr lang="ru-RU" sz="5200" dirty="0" err="1" smtClean="0">
                <a:latin typeface="Times New Roman" pitchFamily="18" charset="0"/>
                <a:cs typeface="Times New Roman" pitchFamily="18" charset="0"/>
              </a:rPr>
              <a:t>Артинского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городского округа от 02 февраля 2022 года №30-од «Об определении средней стоимости путевки в лагеря дневного пребывания на базе образовательных организаций </a:t>
            </a:r>
            <a:r>
              <a:rPr lang="ru-RU" sz="5200" dirty="0" err="1" smtClean="0">
                <a:latin typeface="Times New Roman" pitchFamily="18" charset="0"/>
                <a:cs typeface="Times New Roman" pitchFamily="18" charset="0"/>
              </a:rPr>
              <a:t>Артинского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городского округа»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Постановление №28 от 20.09.2020г. «Об утверждении санитарных правил СП 2.4. 3648-20 «Санитарно-эпидемиологические требования к организациям воспитания и обучения, отдыха и оздоровления детей и молодежи»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- Постановление №10 от 24.03.2021г. «О внесении изменений в санитарно-эпидемиологические правила СП 3.1/2.4.3598-20»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362200"/>
            <a:ext cx="9144000" cy="44958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весь период смены лагерь является современным туристическим агентством «Наследники России».</a:t>
            </a:r>
          </a:p>
          <a:p>
            <a:r>
              <a:rPr lang="ru-RU" dirty="0" smtClean="0"/>
              <a:t>Из участников смены формируются туристические группы, которые отправляются в путешествие по необъятной России, как в настоящем времени так и в прошлом. Туристы знакомятся с народным искусством и нематериальным культурным наследием России, с прошлым нашего государства, ведь без прошлого нет будущего.</a:t>
            </a:r>
          </a:p>
          <a:p>
            <a:r>
              <a:rPr lang="ru-RU" dirty="0" smtClean="0"/>
              <a:t>На протяжении всей смены, каждый отряд ведёт путевые заметки, где рассказывают в каких местах побывали что интересного узнали, чего достигли.</a:t>
            </a:r>
          </a:p>
          <a:p>
            <a:endParaRPr lang="ru-RU" dirty="0"/>
          </a:p>
        </p:txBody>
      </p:sp>
      <p:pic>
        <p:nvPicPr>
          <p:cNvPr id="39938" name="Picture 2" descr="C:\Users\SAMSUNG\Desktop\dc39303b-fa62-5e65-8941-b7eebd6ba5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362200"/>
            <a:ext cx="9144000" cy="4495800"/>
          </a:xfrm>
        </p:spPr>
        <p:txBody>
          <a:bodyPr>
            <a:normAutofit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Начальник лагеря – директор турагентства «Наследники России»;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Каждый отряд – туристическая группа;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Воспитатели – координаторы;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Вожатые - гиды;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Утренняя линейка – «Большая завалинка»;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Утренняя зарядка – Богатырский час;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Работа в мастерских – Час Елены Премудрой;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Кинозал – Зрелищная;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Столовая – Трапезная;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Спортплощадка – Богатырская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Конечным результатом ежедневного путешествия являются «Путевые заметки», которые составляются туристической группой в Альбоме путешественника, где фиксируются события дня, интересные факты, наблюдения, победы и неудачи.</a:t>
            </a:r>
          </a:p>
          <a:p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9938" name="Picture 2" descr="C:\Users\SAMSUNG\Desktop\dc39303b-fa62-5e65-8941-b7eebd6ba5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362200"/>
            <a:ext cx="9144000" cy="4495800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Каждый </a:t>
            </a:r>
            <a:r>
              <a:rPr lang="ru-RU" sz="2000" b="1" i="1" dirty="0" smtClean="0"/>
              <a:t>путешественник- наследник России, должен соблюдать Законы:</a:t>
            </a:r>
            <a:endParaRPr lang="ru-RU" sz="2000" dirty="0" smtClean="0"/>
          </a:p>
          <a:p>
            <a:pPr lvl="0"/>
            <a:r>
              <a:rPr lang="ru-RU" sz="2000" dirty="0" smtClean="0"/>
              <a:t>«Наследник» стремится стать достойным гражданином своего отечества</a:t>
            </a:r>
          </a:p>
          <a:p>
            <a:pPr lvl="0"/>
            <a:r>
              <a:rPr lang="ru-RU" sz="2000" dirty="0" smtClean="0"/>
              <a:t>«Наследник» бережно хранит природу, культуру и традиции родного края</a:t>
            </a:r>
          </a:p>
          <a:p>
            <a:pPr lvl="0"/>
            <a:r>
              <a:rPr lang="ru-RU" sz="2000" dirty="0" smtClean="0"/>
              <a:t>«Наследник»- верный друг, помогает младшим и старшим, никого не бросит в беде</a:t>
            </a:r>
          </a:p>
          <a:p>
            <a:pPr lvl="0"/>
            <a:r>
              <a:rPr lang="ru-RU" sz="2000" dirty="0" smtClean="0"/>
              <a:t>«Наследник» хочет больше знать и уметь, стать сильным и добрым</a:t>
            </a:r>
          </a:p>
          <a:p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9938" name="Picture 2" descr="C:\Users\SAMSUNG\Desktop\dc39303b-fa62-5e65-8941-b7eebd6ba5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Режим дня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495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8.30- </a:t>
            </a:r>
            <a:r>
              <a:rPr lang="ru-RU" dirty="0" smtClean="0"/>
              <a:t>09.00- приход дежурных воспитателей, индивидуальный прием детей, термометрия</a:t>
            </a:r>
          </a:p>
          <a:p>
            <a:pPr lvl="0"/>
            <a:r>
              <a:rPr lang="en-US" dirty="0" smtClean="0"/>
              <a:t>09.00- 09.30 – </a:t>
            </a:r>
            <a:r>
              <a:rPr lang="ru-RU" dirty="0" smtClean="0"/>
              <a:t>линейка, зарядка</a:t>
            </a:r>
          </a:p>
          <a:p>
            <a:pPr lvl="0"/>
            <a:r>
              <a:rPr lang="en-US" dirty="0" smtClean="0"/>
              <a:t>09.30- 10.00 – </a:t>
            </a:r>
            <a:r>
              <a:rPr lang="ru-RU" dirty="0" smtClean="0"/>
              <a:t>завтрак</a:t>
            </a:r>
          </a:p>
          <a:p>
            <a:pPr lvl="0"/>
            <a:r>
              <a:rPr lang="ru-RU" dirty="0" smtClean="0"/>
              <a:t>10.00 – 12.30 – организация и проведение коллективных творческих дел, прогулки, экскурсии</a:t>
            </a:r>
          </a:p>
          <a:p>
            <a:pPr lvl="0"/>
            <a:r>
              <a:rPr lang="en-US" dirty="0" smtClean="0"/>
              <a:t>12.30- 13.</a:t>
            </a:r>
            <a:r>
              <a:rPr lang="ru-RU" dirty="0" smtClean="0"/>
              <a:t>0</a:t>
            </a:r>
            <a:r>
              <a:rPr lang="en-US" dirty="0" smtClean="0"/>
              <a:t>0- </a:t>
            </a:r>
            <a:r>
              <a:rPr lang="ru-RU" dirty="0" smtClean="0"/>
              <a:t>обед</a:t>
            </a:r>
          </a:p>
          <a:p>
            <a:pPr lvl="0"/>
            <a:r>
              <a:rPr lang="en-US" dirty="0" smtClean="0"/>
              <a:t>13.00 - 14.00- </a:t>
            </a:r>
            <a:r>
              <a:rPr lang="ru-RU" dirty="0" smtClean="0"/>
              <a:t>свободная деятельность по интересам</a:t>
            </a:r>
          </a:p>
          <a:p>
            <a:pPr lvl="0"/>
            <a:r>
              <a:rPr lang="ru-RU" dirty="0" smtClean="0"/>
              <a:t>14.00- 14.15 – подведение итогов, линейка, уход детей домой</a:t>
            </a:r>
          </a:p>
          <a:p>
            <a:pPr lvl="0"/>
            <a:r>
              <a:rPr lang="ru-RU" dirty="0" smtClean="0"/>
              <a:t>14.15 – 14.30 – совещание педагогов, анализ дня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222</TotalTime>
  <Words>1141</Words>
  <Application>Microsoft Office PowerPoint</Application>
  <PresentationFormat>Экран (4:3)</PresentationFormat>
  <Paragraphs>158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Обычная</vt:lpstr>
      <vt:lpstr>Программа летнего лагеря  с дневным пребыванием детей  на базе МАОУ «Манчажская СОШ»  «Наследники России» </vt:lpstr>
      <vt:lpstr>2022-год культурного наследия народов России </vt:lpstr>
      <vt:lpstr>Цель программы</vt:lpstr>
      <vt:lpstr>Задачи</vt:lpstr>
      <vt:lpstr>Нормативно-правовое обеспечение: </vt:lpstr>
      <vt:lpstr> </vt:lpstr>
      <vt:lpstr> </vt:lpstr>
      <vt:lpstr> </vt:lpstr>
      <vt:lpstr>Режим дня</vt:lpstr>
      <vt:lpstr> </vt:lpstr>
      <vt:lpstr>Примеры тематических дней </vt:lpstr>
      <vt:lpstr>Примеры тематических дней </vt:lpstr>
      <vt:lpstr>Примеры тематических дней </vt:lpstr>
      <vt:lpstr>Примеры тематических дней </vt:lpstr>
      <vt:lpstr>Примеры тематических дней </vt:lpstr>
      <vt:lpstr>Слайд 16</vt:lpstr>
      <vt:lpstr>Список литературы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летнего лагеря  с дневным пребыванием детей  на базе МАОУ «Манчажская СОШ» «Наследники России» </dc:title>
  <dc:creator>SAMSUNG</dc:creator>
  <cp:lastModifiedBy>SAMSUNG</cp:lastModifiedBy>
  <cp:revision>24</cp:revision>
  <dcterms:created xsi:type="dcterms:W3CDTF">2022-05-23T11:04:21Z</dcterms:created>
  <dcterms:modified xsi:type="dcterms:W3CDTF">2022-05-23T19:29:40Z</dcterms:modified>
</cp:coreProperties>
</file>