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6" r:id="rId9"/>
    <p:sldId id="271" r:id="rId10"/>
    <p:sldId id="269" r:id="rId11"/>
    <p:sldId id="270" r:id="rId12"/>
    <p:sldId id="267" r:id="rId13"/>
    <p:sldId id="262" r:id="rId14"/>
    <p:sldId id="264" r:id="rId15"/>
    <p:sldId id="268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0022C-ECBF-4CB6-8750-E5FE3AC79B3D}" type="doc">
      <dgm:prSet loTypeId="urn:microsoft.com/office/officeart/2005/8/layout/matrix1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1DDA20-72C5-4A57-9614-F4E8C23641C2}">
      <dgm:prSet phldrT="[Текст]"/>
      <dgm:spPr/>
      <dgm:t>
        <a:bodyPr/>
        <a:lstStyle/>
        <a:p>
          <a:r>
            <a:rPr lang="ru-RU" dirty="0" smtClean="0"/>
            <a:t>«Островок традиций»</a:t>
          </a:r>
          <a:endParaRPr lang="ru-RU" dirty="0"/>
        </a:p>
      </dgm:t>
    </dgm:pt>
    <dgm:pt modelId="{D675E7D7-8BBE-46D1-817B-795A0E4BACE9}" type="parTrans" cxnId="{67225104-0601-4042-BBEF-9DBE53D4BE0D}">
      <dgm:prSet/>
      <dgm:spPr/>
      <dgm:t>
        <a:bodyPr/>
        <a:lstStyle/>
        <a:p>
          <a:endParaRPr lang="ru-RU"/>
        </a:p>
      </dgm:t>
    </dgm:pt>
    <dgm:pt modelId="{F7FB364E-CB3E-4328-A83F-8B27733A7721}" type="sibTrans" cxnId="{67225104-0601-4042-BBEF-9DBE53D4BE0D}">
      <dgm:prSet/>
      <dgm:spPr/>
      <dgm:t>
        <a:bodyPr/>
        <a:lstStyle/>
        <a:p>
          <a:endParaRPr lang="ru-RU"/>
        </a:p>
      </dgm:t>
    </dgm:pt>
    <dgm:pt modelId="{A5060FF9-3217-497B-A8E8-32BD3E9E7532}">
      <dgm:prSet phldrT="[Текст]" custT="1"/>
      <dgm:spPr/>
      <dgm:t>
        <a:bodyPr/>
        <a:lstStyle/>
        <a:p>
          <a:r>
            <a:rPr lang="ru-RU" sz="2200" b="1" u="sng" dirty="0" smtClean="0"/>
            <a:t>Спортивно – оздоровительное: </a:t>
          </a:r>
        </a:p>
        <a:p>
          <a:r>
            <a:rPr lang="ru-RU" sz="2200" dirty="0" smtClean="0"/>
            <a:t>- Утренняя зарядка;</a:t>
          </a:r>
        </a:p>
        <a:p>
          <a:r>
            <a:rPr lang="ru-RU" sz="2200" dirty="0" smtClean="0"/>
            <a:t>- Двигательная гимнастика;</a:t>
          </a:r>
        </a:p>
        <a:p>
          <a:r>
            <a:rPr lang="ru-RU" sz="2200" dirty="0" smtClean="0"/>
            <a:t>- спартакиады, футбол, волейбол, баскетбол.</a:t>
          </a:r>
          <a:endParaRPr lang="ru-RU" sz="2200" dirty="0"/>
        </a:p>
      </dgm:t>
    </dgm:pt>
    <dgm:pt modelId="{C4BF3950-8242-4E9C-ABA3-9AE2B7606CF5}" type="parTrans" cxnId="{42588D5F-7290-4A1A-B239-19A5E9B2D12B}">
      <dgm:prSet/>
      <dgm:spPr/>
      <dgm:t>
        <a:bodyPr/>
        <a:lstStyle/>
        <a:p>
          <a:endParaRPr lang="ru-RU"/>
        </a:p>
      </dgm:t>
    </dgm:pt>
    <dgm:pt modelId="{BB4B2AB5-6763-4A0E-9A73-AB3175269A5D}" type="sibTrans" cxnId="{42588D5F-7290-4A1A-B239-19A5E9B2D12B}">
      <dgm:prSet/>
      <dgm:spPr/>
      <dgm:t>
        <a:bodyPr/>
        <a:lstStyle/>
        <a:p>
          <a:endParaRPr lang="ru-RU"/>
        </a:p>
      </dgm:t>
    </dgm:pt>
    <dgm:pt modelId="{9BF3496B-7253-45D7-A73B-830649A86B9E}">
      <dgm:prSet phldrT="[Текст]" custT="1"/>
      <dgm:spPr/>
      <dgm:t>
        <a:bodyPr/>
        <a:lstStyle/>
        <a:p>
          <a:r>
            <a:rPr lang="ru-RU" sz="2200" b="1" u="sng" dirty="0" smtClean="0"/>
            <a:t>Художественно – эстетическое:</a:t>
          </a:r>
        </a:p>
        <a:p>
          <a:r>
            <a:rPr lang="ru-RU" sz="2200" dirty="0" smtClean="0"/>
            <a:t>-концерты;</a:t>
          </a:r>
        </a:p>
        <a:p>
          <a:r>
            <a:rPr lang="ru-RU" sz="2200" dirty="0" smtClean="0"/>
            <a:t>-музыкальные занятия;</a:t>
          </a:r>
        </a:p>
        <a:p>
          <a:r>
            <a:rPr lang="ru-RU" sz="2200" dirty="0" smtClean="0"/>
            <a:t>-работа кружков. </a:t>
          </a:r>
          <a:endParaRPr lang="ru-RU" sz="2200" dirty="0"/>
        </a:p>
      </dgm:t>
    </dgm:pt>
    <dgm:pt modelId="{6A7D355E-A7C4-4295-A7A1-65D903C137B3}" type="parTrans" cxnId="{09937E00-0286-42A8-9815-668E9A7FD1A2}">
      <dgm:prSet/>
      <dgm:spPr/>
      <dgm:t>
        <a:bodyPr/>
        <a:lstStyle/>
        <a:p>
          <a:endParaRPr lang="ru-RU"/>
        </a:p>
      </dgm:t>
    </dgm:pt>
    <dgm:pt modelId="{AABBE79B-C668-468F-8CDF-B16F6591A148}" type="sibTrans" cxnId="{09937E00-0286-42A8-9815-668E9A7FD1A2}">
      <dgm:prSet/>
      <dgm:spPr/>
      <dgm:t>
        <a:bodyPr/>
        <a:lstStyle/>
        <a:p>
          <a:endParaRPr lang="ru-RU"/>
        </a:p>
      </dgm:t>
    </dgm:pt>
    <dgm:pt modelId="{2609FC5E-0FB3-48FF-A47B-91B60A0B4D91}">
      <dgm:prSet phldrT="[Текст]" custT="1"/>
      <dgm:spPr/>
      <dgm:t>
        <a:bodyPr/>
        <a:lstStyle/>
        <a:p>
          <a:r>
            <a:rPr lang="ru-RU" sz="2200" b="1" u="sng" dirty="0" smtClean="0"/>
            <a:t>Патриотическое:</a:t>
          </a:r>
        </a:p>
        <a:p>
          <a:r>
            <a:rPr lang="ru-RU" sz="2200" dirty="0" smtClean="0"/>
            <a:t>-День России, Памяти и скорби;</a:t>
          </a:r>
        </a:p>
        <a:p>
          <a:r>
            <a:rPr lang="ru-RU" sz="2200" dirty="0" smtClean="0"/>
            <a:t>-участие в акциях</a:t>
          </a:r>
          <a:endParaRPr lang="ru-RU" sz="2200" dirty="0"/>
        </a:p>
      </dgm:t>
    </dgm:pt>
    <dgm:pt modelId="{C42E7BD8-96FD-428B-BE24-FCB486C2425B}" type="parTrans" cxnId="{2C592B3F-0E24-4785-AA28-2186D891DC59}">
      <dgm:prSet/>
      <dgm:spPr/>
      <dgm:t>
        <a:bodyPr/>
        <a:lstStyle/>
        <a:p>
          <a:endParaRPr lang="ru-RU"/>
        </a:p>
      </dgm:t>
    </dgm:pt>
    <dgm:pt modelId="{8C6EB1A5-15C0-463F-9AE8-159EAED18016}" type="sibTrans" cxnId="{2C592B3F-0E24-4785-AA28-2186D891DC59}">
      <dgm:prSet/>
      <dgm:spPr/>
      <dgm:t>
        <a:bodyPr/>
        <a:lstStyle/>
        <a:p>
          <a:endParaRPr lang="ru-RU"/>
        </a:p>
      </dgm:t>
    </dgm:pt>
    <dgm:pt modelId="{A942D51F-E5DA-41CB-8F4B-832F70CD4EBF}">
      <dgm:prSet phldrT="[Текст]" phldr="1"/>
      <dgm:spPr/>
      <dgm:t>
        <a:bodyPr/>
        <a:lstStyle/>
        <a:p>
          <a:endParaRPr lang="ru-RU"/>
        </a:p>
      </dgm:t>
    </dgm:pt>
    <dgm:pt modelId="{44BE8393-B534-4D84-8911-9E5EC1A6EA73}" type="parTrans" cxnId="{FCD5E459-2431-459D-94FF-7C652CBDD9FE}">
      <dgm:prSet/>
      <dgm:spPr/>
      <dgm:t>
        <a:bodyPr/>
        <a:lstStyle/>
        <a:p>
          <a:endParaRPr lang="ru-RU"/>
        </a:p>
      </dgm:t>
    </dgm:pt>
    <dgm:pt modelId="{00CEF783-0D1F-429B-80D8-E95C44C447E1}" type="sibTrans" cxnId="{FCD5E459-2431-459D-94FF-7C652CBDD9FE}">
      <dgm:prSet/>
      <dgm:spPr/>
      <dgm:t>
        <a:bodyPr/>
        <a:lstStyle/>
        <a:p>
          <a:endParaRPr lang="ru-RU"/>
        </a:p>
      </dgm:t>
    </dgm:pt>
    <dgm:pt modelId="{BB06A50B-E539-450C-9834-628543B9BC34}">
      <dgm:prSet phldrT="[Текст]" custT="1"/>
      <dgm:spPr/>
      <dgm:t>
        <a:bodyPr/>
        <a:lstStyle/>
        <a:p>
          <a:r>
            <a:rPr lang="ru-RU" sz="2200" b="1" u="sng" dirty="0" err="1" smtClean="0"/>
            <a:t>Досуговое</a:t>
          </a:r>
          <a:r>
            <a:rPr lang="ru-RU" sz="2200" b="1" u="sng" dirty="0" smtClean="0"/>
            <a:t>:</a:t>
          </a:r>
        </a:p>
        <a:p>
          <a:r>
            <a:rPr lang="ru-RU" sz="2200" dirty="0" smtClean="0"/>
            <a:t>- открытие, закрытие лагеря;</a:t>
          </a:r>
        </a:p>
        <a:p>
          <a:r>
            <a:rPr lang="ru-RU" sz="2200" dirty="0" smtClean="0"/>
            <a:t>-Экскурсии;</a:t>
          </a:r>
        </a:p>
        <a:p>
          <a:r>
            <a:rPr lang="ru-RU" sz="2200" dirty="0" smtClean="0"/>
            <a:t>- кино.</a:t>
          </a:r>
          <a:endParaRPr lang="ru-RU" sz="2200" dirty="0"/>
        </a:p>
      </dgm:t>
    </dgm:pt>
    <dgm:pt modelId="{3D860A4E-13A8-4499-B49D-58D2AC43FD21}" type="parTrans" cxnId="{6A3E0CC7-BE22-4F73-9C05-EF879418B6BA}">
      <dgm:prSet/>
      <dgm:spPr/>
      <dgm:t>
        <a:bodyPr/>
        <a:lstStyle/>
        <a:p>
          <a:endParaRPr lang="ru-RU"/>
        </a:p>
      </dgm:t>
    </dgm:pt>
    <dgm:pt modelId="{CC20237C-90F4-4953-8928-CFD62C7B1268}" type="sibTrans" cxnId="{6A3E0CC7-BE22-4F73-9C05-EF879418B6BA}">
      <dgm:prSet/>
      <dgm:spPr/>
      <dgm:t>
        <a:bodyPr/>
        <a:lstStyle/>
        <a:p>
          <a:endParaRPr lang="ru-RU"/>
        </a:p>
      </dgm:t>
    </dgm:pt>
    <dgm:pt modelId="{E416EB31-3002-41DA-AD70-C5AC222BB0AD}" type="pres">
      <dgm:prSet presAssocID="{2EA0022C-ECBF-4CB6-8750-E5FE3AC79B3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C4230-86B3-413B-88F4-4674C65ED436}" type="pres">
      <dgm:prSet presAssocID="{2EA0022C-ECBF-4CB6-8750-E5FE3AC79B3D}" presName="matrix" presStyleCnt="0"/>
      <dgm:spPr/>
      <dgm:t>
        <a:bodyPr/>
        <a:lstStyle/>
        <a:p>
          <a:endParaRPr lang="ru-RU"/>
        </a:p>
      </dgm:t>
    </dgm:pt>
    <dgm:pt modelId="{5EE8ABE7-134D-4227-A136-F7F4ADAC196A}" type="pres">
      <dgm:prSet presAssocID="{2EA0022C-ECBF-4CB6-8750-E5FE3AC79B3D}" presName="tile1" presStyleLbl="node1" presStyleIdx="0" presStyleCnt="4" custLinFactNeighborX="166"/>
      <dgm:spPr/>
      <dgm:t>
        <a:bodyPr/>
        <a:lstStyle/>
        <a:p>
          <a:endParaRPr lang="ru-RU"/>
        </a:p>
      </dgm:t>
    </dgm:pt>
    <dgm:pt modelId="{0700B663-EA35-42B3-A677-DF8D3F03D2CE}" type="pres">
      <dgm:prSet presAssocID="{2EA0022C-ECBF-4CB6-8750-E5FE3AC79B3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289A6-3338-4401-BD27-321E6A0D6F0C}" type="pres">
      <dgm:prSet presAssocID="{2EA0022C-ECBF-4CB6-8750-E5FE3AC79B3D}" presName="tile2" presStyleLbl="node1" presStyleIdx="1" presStyleCnt="4"/>
      <dgm:spPr/>
      <dgm:t>
        <a:bodyPr/>
        <a:lstStyle/>
        <a:p>
          <a:endParaRPr lang="ru-RU"/>
        </a:p>
      </dgm:t>
    </dgm:pt>
    <dgm:pt modelId="{E43F940F-3864-43C3-A1D0-E0718C7BC92B}" type="pres">
      <dgm:prSet presAssocID="{2EA0022C-ECBF-4CB6-8750-E5FE3AC79B3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7A56C-4B28-4B64-B7D4-EC9F9CBE6F71}" type="pres">
      <dgm:prSet presAssocID="{2EA0022C-ECBF-4CB6-8750-E5FE3AC79B3D}" presName="tile3" presStyleLbl="node1" presStyleIdx="2" presStyleCnt="4"/>
      <dgm:spPr/>
      <dgm:t>
        <a:bodyPr/>
        <a:lstStyle/>
        <a:p>
          <a:endParaRPr lang="ru-RU"/>
        </a:p>
      </dgm:t>
    </dgm:pt>
    <dgm:pt modelId="{DABF01A6-57CB-49A5-9ACE-0593D8FCED6A}" type="pres">
      <dgm:prSet presAssocID="{2EA0022C-ECBF-4CB6-8750-E5FE3AC79B3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A958-6BF4-407B-A0AA-B8BBEFC98131}" type="pres">
      <dgm:prSet presAssocID="{2EA0022C-ECBF-4CB6-8750-E5FE3AC79B3D}" presName="tile4" presStyleLbl="node1" presStyleIdx="3" presStyleCnt="4"/>
      <dgm:spPr/>
      <dgm:t>
        <a:bodyPr/>
        <a:lstStyle/>
        <a:p>
          <a:endParaRPr lang="ru-RU"/>
        </a:p>
      </dgm:t>
    </dgm:pt>
    <dgm:pt modelId="{8D7D5EFD-A943-478A-9DCC-98846399D7E5}" type="pres">
      <dgm:prSet presAssocID="{2EA0022C-ECBF-4CB6-8750-E5FE3AC79B3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568CD-6CB6-4F8E-856E-D8CBF279FB98}" type="pres">
      <dgm:prSet presAssocID="{2EA0022C-ECBF-4CB6-8750-E5FE3AC79B3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AA63-C59B-442E-8557-7E5F1E7928CC}" type="presOf" srcId="{BB06A50B-E539-450C-9834-628543B9BC34}" destId="{640289A6-3338-4401-BD27-321E6A0D6F0C}" srcOrd="0" destOrd="0" presId="urn:microsoft.com/office/officeart/2005/8/layout/matrix1"/>
    <dgm:cxn modelId="{42588D5F-7290-4A1A-B239-19A5E9B2D12B}" srcId="{0F1DDA20-72C5-4A57-9614-F4E8C23641C2}" destId="{A5060FF9-3217-497B-A8E8-32BD3E9E7532}" srcOrd="0" destOrd="0" parTransId="{C4BF3950-8242-4E9C-ABA3-9AE2B7606CF5}" sibTransId="{BB4B2AB5-6763-4A0E-9A73-AB3175269A5D}"/>
    <dgm:cxn modelId="{52A48ABB-58C3-4697-B93E-C621F19FC6CC}" type="presOf" srcId="{BB06A50B-E539-450C-9834-628543B9BC34}" destId="{E43F940F-3864-43C3-A1D0-E0718C7BC92B}" srcOrd="1" destOrd="0" presId="urn:microsoft.com/office/officeart/2005/8/layout/matrix1"/>
    <dgm:cxn modelId="{66BDC1B4-1C58-45D8-A260-5DD47BBA54D7}" type="presOf" srcId="{9BF3496B-7253-45D7-A73B-830649A86B9E}" destId="{DABF01A6-57CB-49A5-9ACE-0593D8FCED6A}" srcOrd="1" destOrd="0" presId="urn:microsoft.com/office/officeart/2005/8/layout/matrix1"/>
    <dgm:cxn modelId="{2C592B3F-0E24-4785-AA28-2186D891DC59}" srcId="{0F1DDA20-72C5-4A57-9614-F4E8C23641C2}" destId="{2609FC5E-0FB3-48FF-A47B-91B60A0B4D91}" srcOrd="3" destOrd="0" parTransId="{C42E7BD8-96FD-428B-BE24-FCB486C2425B}" sibTransId="{8C6EB1A5-15C0-463F-9AE8-159EAED18016}"/>
    <dgm:cxn modelId="{6A3E0CC7-BE22-4F73-9C05-EF879418B6BA}" srcId="{0F1DDA20-72C5-4A57-9614-F4E8C23641C2}" destId="{BB06A50B-E539-450C-9834-628543B9BC34}" srcOrd="1" destOrd="0" parTransId="{3D860A4E-13A8-4499-B49D-58D2AC43FD21}" sibTransId="{CC20237C-90F4-4953-8928-CFD62C7B1268}"/>
    <dgm:cxn modelId="{6656199A-431E-4F4D-87CB-A2A4336FA84F}" type="presOf" srcId="{9BF3496B-7253-45D7-A73B-830649A86B9E}" destId="{1617A56C-4B28-4B64-B7D4-EC9F9CBE6F71}" srcOrd="0" destOrd="0" presId="urn:microsoft.com/office/officeart/2005/8/layout/matrix1"/>
    <dgm:cxn modelId="{EA697098-0C96-403A-B579-6ED6C7CC10A3}" type="presOf" srcId="{A5060FF9-3217-497B-A8E8-32BD3E9E7532}" destId="{0700B663-EA35-42B3-A677-DF8D3F03D2CE}" srcOrd="1" destOrd="0" presId="urn:microsoft.com/office/officeart/2005/8/layout/matrix1"/>
    <dgm:cxn modelId="{4E033291-9D8D-46DD-AF73-8393049EA201}" type="presOf" srcId="{0F1DDA20-72C5-4A57-9614-F4E8C23641C2}" destId="{3D4568CD-6CB6-4F8E-856E-D8CBF279FB98}" srcOrd="0" destOrd="0" presId="urn:microsoft.com/office/officeart/2005/8/layout/matrix1"/>
    <dgm:cxn modelId="{93DF9DF4-D0AF-402E-B999-845AB339E0A2}" type="presOf" srcId="{2609FC5E-0FB3-48FF-A47B-91B60A0B4D91}" destId="{8D7D5EFD-A943-478A-9DCC-98846399D7E5}" srcOrd="1" destOrd="0" presId="urn:microsoft.com/office/officeart/2005/8/layout/matrix1"/>
    <dgm:cxn modelId="{6FB7B4F7-41C1-4E21-8F69-0212A57B1A46}" type="presOf" srcId="{2609FC5E-0FB3-48FF-A47B-91B60A0B4D91}" destId="{FD40A958-6BF4-407B-A0AA-B8BBEFC98131}" srcOrd="0" destOrd="0" presId="urn:microsoft.com/office/officeart/2005/8/layout/matrix1"/>
    <dgm:cxn modelId="{FCD5E459-2431-459D-94FF-7C652CBDD9FE}" srcId="{0F1DDA20-72C5-4A57-9614-F4E8C23641C2}" destId="{A942D51F-E5DA-41CB-8F4B-832F70CD4EBF}" srcOrd="4" destOrd="0" parTransId="{44BE8393-B534-4D84-8911-9E5EC1A6EA73}" sibTransId="{00CEF783-0D1F-429B-80D8-E95C44C447E1}"/>
    <dgm:cxn modelId="{DBE4E08E-50D2-4F86-B000-DA37DAB1B77B}" type="presOf" srcId="{2EA0022C-ECBF-4CB6-8750-E5FE3AC79B3D}" destId="{E416EB31-3002-41DA-AD70-C5AC222BB0AD}" srcOrd="0" destOrd="0" presId="urn:microsoft.com/office/officeart/2005/8/layout/matrix1"/>
    <dgm:cxn modelId="{D98E740F-6C59-418E-A916-D24BB740DE2D}" type="presOf" srcId="{A5060FF9-3217-497B-A8E8-32BD3E9E7532}" destId="{5EE8ABE7-134D-4227-A136-F7F4ADAC196A}" srcOrd="0" destOrd="0" presId="urn:microsoft.com/office/officeart/2005/8/layout/matrix1"/>
    <dgm:cxn modelId="{09937E00-0286-42A8-9815-668E9A7FD1A2}" srcId="{0F1DDA20-72C5-4A57-9614-F4E8C23641C2}" destId="{9BF3496B-7253-45D7-A73B-830649A86B9E}" srcOrd="2" destOrd="0" parTransId="{6A7D355E-A7C4-4295-A7A1-65D903C137B3}" sibTransId="{AABBE79B-C668-468F-8CDF-B16F6591A148}"/>
    <dgm:cxn modelId="{67225104-0601-4042-BBEF-9DBE53D4BE0D}" srcId="{2EA0022C-ECBF-4CB6-8750-E5FE3AC79B3D}" destId="{0F1DDA20-72C5-4A57-9614-F4E8C23641C2}" srcOrd="0" destOrd="0" parTransId="{D675E7D7-8BBE-46D1-817B-795A0E4BACE9}" sibTransId="{F7FB364E-CB3E-4328-A83F-8B27733A7721}"/>
    <dgm:cxn modelId="{FF7CA4F0-748D-46FD-9EB2-7802AEF0BA67}" type="presParOf" srcId="{E416EB31-3002-41DA-AD70-C5AC222BB0AD}" destId="{BCFC4230-86B3-413B-88F4-4674C65ED436}" srcOrd="0" destOrd="0" presId="urn:microsoft.com/office/officeart/2005/8/layout/matrix1"/>
    <dgm:cxn modelId="{A9788C28-0C2F-43DB-9EF1-546F4965B511}" type="presParOf" srcId="{BCFC4230-86B3-413B-88F4-4674C65ED436}" destId="{5EE8ABE7-134D-4227-A136-F7F4ADAC196A}" srcOrd="0" destOrd="0" presId="urn:microsoft.com/office/officeart/2005/8/layout/matrix1"/>
    <dgm:cxn modelId="{A91F91C8-47E1-4E98-9748-3D6856AF84F9}" type="presParOf" srcId="{BCFC4230-86B3-413B-88F4-4674C65ED436}" destId="{0700B663-EA35-42B3-A677-DF8D3F03D2CE}" srcOrd="1" destOrd="0" presId="urn:microsoft.com/office/officeart/2005/8/layout/matrix1"/>
    <dgm:cxn modelId="{4622296A-0971-487D-987F-886931D57639}" type="presParOf" srcId="{BCFC4230-86B3-413B-88F4-4674C65ED436}" destId="{640289A6-3338-4401-BD27-321E6A0D6F0C}" srcOrd="2" destOrd="0" presId="urn:microsoft.com/office/officeart/2005/8/layout/matrix1"/>
    <dgm:cxn modelId="{5157452C-DA2B-4E8C-A54F-1DC2E68E7E38}" type="presParOf" srcId="{BCFC4230-86B3-413B-88F4-4674C65ED436}" destId="{E43F940F-3864-43C3-A1D0-E0718C7BC92B}" srcOrd="3" destOrd="0" presId="urn:microsoft.com/office/officeart/2005/8/layout/matrix1"/>
    <dgm:cxn modelId="{012A800A-BC9F-4E67-8333-F5F471340E84}" type="presParOf" srcId="{BCFC4230-86B3-413B-88F4-4674C65ED436}" destId="{1617A56C-4B28-4B64-B7D4-EC9F9CBE6F71}" srcOrd="4" destOrd="0" presId="urn:microsoft.com/office/officeart/2005/8/layout/matrix1"/>
    <dgm:cxn modelId="{A94EB6AD-F12F-47C4-958B-003731E59173}" type="presParOf" srcId="{BCFC4230-86B3-413B-88F4-4674C65ED436}" destId="{DABF01A6-57CB-49A5-9ACE-0593D8FCED6A}" srcOrd="5" destOrd="0" presId="urn:microsoft.com/office/officeart/2005/8/layout/matrix1"/>
    <dgm:cxn modelId="{A14D1E4E-37E8-4298-881B-10D183DDA12D}" type="presParOf" srcId="{BCFC4230-86B3-413B-88F4-4674C65ED436}" destId="{FD40A958-6BF4-407B-A0AA-B8BBEFC98131}" srcOrd="6" destOrd="0" presId="urn:microsoft.com/office/officeart/2005/8/layout/matrix1"/>
    <dgm:cxn modelId="{F9797758-7ADA-4496-B2DA-CD0EBBD89B0F}" type="presParOf" srcId="{BCFC4230-86B3-413B-88F4-4674C65ED436}" destId="{8D7D5EFD-A943-478A-9DCC-98846399D7E5}" srcOrd="7" destOrd="0" presId="urn:microsoft.com/office/officeart/2005/8/layout/matrix1"/>
    <dgm:cxn modelId="{35F9C6E2-8C1D-4095-90AD-3C0A3E80830A}" type="presParOf" srcId="{E416EB31-3002-41DA-AD70-C5AC222BB0AD}" destId="{3D4568CD-6CB6-4F8E-856E-D8CBF279FB98}" srcOrd="1" destOrd="0" presId="urn:microsoft.com/office/officeart/2005/8/layout/matrix1"/>
  </dgm:cxnLst>
  <dgm:bg>
    <a:effectLst>
      <a:outerShdw blurRad="50800" dist="50800" dir="5400000" algn="ctr" rotWithShape="0">
        <a:srgbClr val="92D050"/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8ABE7-134D-4227-A136-F7F4ADAC196A}">
      <dsp:nvSpPr>
        <dsp:cNvPr id="0" name=""/>
        <dsp:cNvSpPr/>
      </dsp:nvSpPr>
      <dsp:spPr>
        <a:xfrm rot="16200000">
          <a:off x="1524612" y="-1515459"/>
          <a:ext cx="2482913" cy="551383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/>
            <a:t>Спортивно – оздоровительное: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Утренняя зарядка;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Двигательная гимнастика;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спартакиады, футбол, волейбол, баскетбол.</a:t>
          </a:r>
          <a:endParaRPr lang="ru-RU" sz="2200" kern="1200" dirty="0"/>
        </a:p>
      </dsp:txBody>
      <dsp:txXfrm rot="5400000">
        <a:off x="9153" y="0"/>
        <a:ext cx="5513832" cy="1862185"/>
      </dsp:txXfrm>
    </dsp:sp>
    <dsp:sp modelId="{640289A6-3338-4401-BD27-321E6A0D6F0C}">
      <dsp:nvSpPr>
        <dsp:cNvPr id="0" name=""/>
        <dsp:cNvSpPr/>
      </dsp:nvSpPr>
      <dsp:spPr>
        <a:xfrm>
          <a:off x="5513832" y="0"/>
          <a:ext cx="5513832" cy="2482913"/>
        </a:xfrm>
        <a:prstGeom prst="round1Rect">
          <a:avLst/>
        </a:prstGeom>
        <a:solidFill>
          <a:schemeClr val="accent2">
            <a:hueOff val="-6459016"/>
            <a:satOff val="7446"/>
            <a:lumOff val="248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err="1" smtClean="0"/>
            <a:t>Досуговое</a:t>
          </a:r>
          <a:r>
            <a:rPr lang="ru-RU" sz="2200" b="1" u="sng" kern="1200" dirty="0" smtClean="0"/>
            <a:t>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открытие, закрытие лагеря;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-Экскурсии;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кино.</a:t>
          </a:r>
          <a:endParaRPr lang="ru-RU" sz="2200" kern="1200" dirty="0"/>
        </a:p>
      </dsp:txBody>
      <dsp:txXfrm>
        <a:off x="5513832" y="0"/>
        <a:ext cx="5513832" cy="1862185"/>
      </dsp:txXfrm>
    </dsp:sp>
    <dsp:sp modelId="{1617A56C-4B28-4B64-B7D4-EC9F9CBE6F71}">
      <dsp:nvSpPr>
        <dsp:cNvPr id="0" name=""/>
        <dsp:cNvSpPr/>
      </dsp:nvSpPr>
      <dsp:spPr>
        <a:xfrm rot="10800000">
          <a:off x="0" y="2482913"/>
          <a:ext cx="5513832" cy="2482913"/>
        </a:xfrm>
        <a:prstGeom prst="round1Rect">
          <a:avLst/>
        </a:prstGeom>
        <a:solidFill>
          <a:schemeClr val="accent2">
            <a:hueOff val="-12918031"/>
            <a:satOff val="14892"/>
            <a:lumOff val="496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/>
            <a:t>Художественно – эстетическое: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-концерты;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-музыкальные занятия;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-работа кружков. </a:t>
          </a:r>
          <a:endParaRPr lang="ru-RU" sz="2200" kern="1200" dirty="0"/>
        </a:p>
      </dsp:txBody>
      <dsp:txXfrm rot="10800000">
        <a:off x="0" y="3103641"/>
        <a:ext cx="5513832" cy="1862185"/>
      </dsp:txXfrm>
    </dsp:sp>
    <dsp:sp modelId="{FD40A958-6BF4-407B-A0AA-B8BBEFC98131}">
      <dsp:nvSpPr>
        <dsp:cNvPr id="0" name=""/>
        <dsp:cNvSpPr/>
      </dsp:nvSpPr>
      <dsp:spPr>
        <a:xfrm rot="5400000">
          <a:off x="7029291" y="967454"/>
          <a:ext cx="2482913" cy="5513832"/>
        </a:xfrm>
        <a:prstGeom prst="round1Rect">
          <a:avLst/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/>
            <a:t>Патриотическое: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-День России, Памяти и скорби;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-участие в акциях</a:t>
          </a:r>
          <a:endParaRPr lang="ru-RU" sz="2200" kern="1200" dirty="0"/>
        </a:p>
      </dsp:txBody>
      <dsp:txXfrm rot="-5400000">
        <a:off x="5513832" y="3103641"/>
        <a:ext cx="5513832" cy="1862185"/>
      </dsp:txXfrm>
    </dsp:sp>
    <dsp:sp modelId="{3D4568CD-6CB6-4F8E-856E-D8CBF279FB98}">
      <dsp:nvSpPr>
        <dsp:cNvPr id="0" name=""/>
        <dsp:cNvSpPr/>
      </dsp:nvSpPr>
      <dsp:spPr>
        <a:xfrm>
          <a:off x="3859682" y="1862185"/>
          <a:ext cx="3308299" cy="124145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«Островок традиций»</a:t>
          </a:r>
          <a:endParaRPr lang="ru-RU" sz="3200" kern="1200" dirty="0"/>
        </a:p>
      </dsp:txBody>
      <dsp:txXfrm>
        <a:off x="3920285" y="1922788"/>
        <a:ext cx="3187093" cy="112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04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42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824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759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271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76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80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7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54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6777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8494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86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7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480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82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8BB4-ED90-4BF9-AE39-C133ABFF881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6BB510-A019-45E1-931E-E3A2061A5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5;&#1088;&#1086;&#1075;&#1088;&#1072;&#1084;&#1084;&#1072;%20&#1051;&#1044;&#1055;%202022\&#1051;&#1044;&#1055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418" y="1553033"/>
            <a:ext cx="955582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Программа </a:t>
            </a:r>
            <a:br>
              <a:rPr lang="ru-RU" sz="5400" b="1" cap="none" spc="10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</a:br>
            <a:r>
              <a:rPr lang="ru-RU" sz="5400" b="1" cap="none" spc="10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«Островок традиций»</a:t>
            </a:r>
            <a:endParaRPr lang="ru-RU" sz="5400" b="1" cap="none" spc="100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7432" y="4119883"/>
            <a:ext cx="470994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МАОУ АГО «АСОШ №1» </a:t>
            </a:r>
          </a:p>
          <a:p>
            <a:pPr algn="ctr"/>
            <a:r>
              <a:rPr lang="ru-RU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лагерь «Звёздный» </a:t>
            </a:r>
          </a:p>
          <a:p>
            <a:pPr algn="ctr"/>
            <a:r>
              <a:rPr lang="ru-RU" sz="3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2022 год</a:t>
            </a:r>
            <a:endParaRPr lang="ru-RU" sz="3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ЛД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579035" y="6287707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09336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597" y="1669536"/>
            <a:ext cx="100584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Звезда экологии и здоровья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2670" y="2693963"/>
            <a:ext cx="4935415" cy="39319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2.06 День Олимпийцев – спартакиада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3.06 Всемирный день велосипеда – соревнование «безопасное колесо»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4.06 День родной природы – экологический </a:t>
            </a:r>
            <a:r>
              <a:rPr lang="ru-RU" sz="2000" dirty="0" err="1" smtClean="0">
                <a:solidFill>
                  <a:srgbClr val="002060"/>
                </a:solidFill>
              </a:rPr>
              <a:t>квест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6.06 День рождения А.С. Пушкина – Театральный фестиваль «У Лукоморья»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067432" y="2796420"/>
            <a:ext cx="3757786" cy="3252685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669536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Звезда России и малой Родины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5052" y="2750234"/>
            <a:ext cx="5835748" cy="39319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9.06 Имена России: Пётр </a:t>
            </a:r>
            <a:r>
              <a:rPr lang="en-US" sz="2000" dirty="0" smtClean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 – праздник флага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10.06 Чудеса России: </a:t>
            </a:r>
            <a:r>
              <a:rPr lang="ru-RU" sz="2000" dirty="0" err="1" smtClean="0">
                <a:solidFill>
                  <a:srgbClr val="002060"/>
                </a:solidFill>
              </a:rPr>
              <a:t>артинская</a:t>
            </a:r>
            <a:r>
              <a:rPr lang="ru-RU" sz="2000" dirty="0" smtClean="0">
                <a:solidFill>
                  <a:srgbClr val="002060"/>
                </a:solidFill>
              </a:rPr>
              <a:t> коса – экскурсии на завод, в музей завода, в районный музей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11.06 Песни России – хоровая ассамблея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14.06 Наука России – научный марафон «Очумелые ручки»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15.06 День талантов т красоты – Праздник «Мы вместе»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52281" y="2683878"/>
            <a:ext cx="4108704" cy="3280822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597" y="1486655"/>
            <a:ext cx="10058400" cy="1371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Звезда памяти и славы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4879" y="2300068"/>
            <a:ext cx="5852160" cy="43539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17.06 День цветов – акция «Сад памяти»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18.06 Всемирный день футбола – Футбольное шоу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20.06 День героев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21.06 День памяти и скорби – «</a:t>
            </a:r>
            <a:r>
              <a:rPr lang="ru-RU" sz="2000" dirty="0" err="1" smtClean="0">
                <a:solidFill>
                  <a:srgbClr val="002060"/>
                </a:solidFill>
              </a:rPr>
              <a:t>Зарничка</a:t>
            </a:r>
            <a:r>
              <a:rPr lang="ru-RU" sz="2000" dirty="0" smtClean="0">
                <a:solidFill>
                  <a:srgbClr val="002060"/>
                </a:solidFill>
              </a:rPr>
              <a:t>», «Русский силомер»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23.06 Фестиваль «Родное слово»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24.06 День единения славян – славянская ярмарка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469626" y="2518117"/>
            <a:ext cx="4102374" cy="322150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512" y="459714"/>
            <a:ext cx="9896856" cy="610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направлениям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778277"/>
              </p:ext>
            </p:extLst>
          </p:nvPr>
        </p:nvGraphicFramePr>
        <p:xfrm>
          <a:off x="594360" y="1069848"/>
          <a:ext cx="11027664" cy="496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27145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3" y="228981"/>
            <a:ext cx="11711369" cy="63821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496" y="411480"/>
            <a:ext cx="10424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№	Распорядок дня						Время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	Приём детей 							8.00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	Утренняя  зарядка.  Нравственная беседа о ценностях	8.15-8.30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	Оздоровительная деятельность				8.30-9.00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	Завтрак							9.00- 10.00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	Работа по плану отрядов, общественно - полезный труд	10.00-12.00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	Обед								12.00-13.00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8	Занятия по интересам. Игры, прогулки на свежем воздухе13.00-13.50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	Трудовой десант	        					13.50-14.00.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10	Окончание дня </a:t>
            </a: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					14.00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0547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2504" y="1990578"/>
            <a:ext cx="5697415" cy="39319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Охват организованными формами отдыха: 150 человек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Процент оздоровления – 100%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Знакомство со славными страницами истории и настоящего Артинского района и России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Повышение результатов физической подготовленности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3554" name="Picture 2" descr="20151-1024x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84" y="2336775"/>
            <a:ext cx="4712846" cy="281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2160589"/>
            <a:ext cx="11521440" cy="3880773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151" y="2836750"/>
            <a:ext cx="114117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8474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конечная звезда 10"/>
          <p:cNvSpPr/>
          <p:nvPr/>
        </p:nvSpPr>
        <p:spPr>
          <a:xfrm>
            <a:off x="4493800" y="1717185"/>
            <a:ext cx="3197828" cy="1239503"/>
          </a:xfrm>
          <a:prstGeom prst="star7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749" y="203398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</a:p>
          <a:p>
            <a:pPr marL="0" indent="0"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ПОМНИМ!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РАЗВИВАЕМ!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ВЫПОЛНЯЕМ!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СОЗДАЁМ!</a:t>
            </a:r>
            <a:endParaRPr lang="ru-RU" sz="28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1216152" y="553668"/>
            <a:ext cx="9433560" cy="1183692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58184" y="877824"/>
            <a:ext cx="44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«Звёздный»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6854124">
            <a:off x="4264456" y="3491922"/>
            <a:ext cx="1412038" cy="19417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854398">
            <a:off x="6334957" y="3479856"/>
            <a:ext cx="1271757" cy="18882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384153">
            <a:off x="3182536" y="2906549"/>
            <a:ext cx="1540548" cy="16086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62708" y="5096608"/>
            <a:ext cx="1956816" cy="1761392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982351" y="5130018"/>
            <a:ext cx="1934704" cy="1727982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752493" y="5228492"/>
            <a:ext cx="1921412" cy="162950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9242474" y="5256628"/>
            <a:ext cx="1899607" cy="160137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29014" flipV="1">
            <a:off x="7266052" y="2938662"/>
            <a:ext cx="1365405" cy="18222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14400" y="5795890"/>
            <a:ext cx="125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Безопасность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2855" y="5765411"/>
            <a:ext cx="13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Экология и здоровье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02659" y="5821681"/>
            <a:ext cx="13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России и малой Родины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32498" y="5849817"/>
            <a:ext cx="101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Памяти и славы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00332" y="1617785"/>
            <a:ext cx="30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59396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2639" y="614459"/>
            <a:ext cx="3227832" cy="1371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построим Дом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сад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пропоём эту песню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вместе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нам всегда интересней!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 лагеря «Звёздный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422" y="2250831"/>
            <a:ext cx="5477725" cy="3987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Растить детей в деятельности – наша традиция. Только так  развивается личность. Для формирования гражданских качеств личности, деятельность должна быть позитивной и общественно – значимой. Такая деятельность способна удовлетворить природные потребности детей в активности, движении, общении и познании. Через такую деятельность происходит выполнение задач рабочей Программа воспитания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92" y="724890"/>
            <a:ext cx="4871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идея: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uvao.mos.ru/%D0%A0%D0%BE%D1%81%D1%81%D0%B8%D1%8F_%D0%B4%D1%80%D1%83%D0%B6%D0%B1%D0%B0_%D0%B4%D0%B5%D1%82%D0%B8_7742_culture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78" y="2182261"/>
            <a:ext cx="4040717" cy="32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5796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392" y="1604772"/>
            <a:ext cx="6105144" cy="3931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</a:rPr>
              <a:t>Цель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создание </a:t>
            </a:r>
            <a:r>
              <a:rPr lang="ru-RU" dirty="0">
                <a:solidFill>
                  <a:srgbClr val="002060"/>
                </a:solidFill>
              </a:rPr>
              <a:t>оптимальных условий, обеспечивающих полноценный отдых детей, их оздоровление и творческое развитие, а также воспитание </a:t>
            </a:r>
            <a:r>
              <a:rPr lang="ru-RU" dirty="0" smtClean="0">
                <a:solidFill>
                  <a:srgbClr val="002060"/>
                </a:solidFill>
              </a:rPr>
              <a:t>деятельностью.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</a:rPr>
              <a:t>Задачи: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организовать интересный и полноценный отдых ребёнка;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пропаганда здорового образа жизни;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формировать интерес к различным видам деятельности;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развивать познавательную активность, творческий потенциал каждого ребёнка;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формировать качества, составляющие культуру поведения, </a:t>
            </a:r>
            <a:r>
              <a:rPr lang="ru-RU" dirty="0" err="1">
                <a:solidFill>
                  <a:srgbClr val="002060"/>
                </a:solidFill>
              </a:rPr>
              <a:t>санитарно</a:t>
            </a:r>
            <a:r>
              <a:rPr lang="ru-RU" dirty="0">
                <a:solidFill>
                  <a:srgbClr val="002060"/>
                </a:solidFill>
              </a:rPr>
              <a:t> – гигиеническую культуру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1" y="1604772"/>
            <a:ext cx="4876652" cy="344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991" y="724890"/>
            <a:ext cx="485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Целеполагание: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05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4.depositphotos.com/1252248/38662/v/1600/depositphotos_386623732-stock-illustration-playground-children-happily-jump-fl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18"/>
          <a:stretch/>
        </p:blipFill>
        <p:spPr bwMode="auto">
          <a:xfrm>
            <a:off x="219456" y="237599"/>
            <a:ext cx="11750040" cy="63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6312" y="1097280"/>
            <a:ext cx="6986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/>
          </a:p>
          <a:p>
            <a:r>
              <a:rPr lang="ru-RU" sz="2200" dirty="0" smtClean="0"/>
              <a:t>Разбилось зеркало раздора, разлетелись осколки в разные стороны и поразили сердца некогда дружных и живших, как единое целое, народов России. Забыли они про то, что их когда – то объединяло, как они поддерживали друг друга в горе, как вместе радовались. Увидел это добрый дух и решил помочь людям. И перенёс он их в те далёкие времена, когда все народы жили племенами, и эти племена дружили друг с другом.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61771" y="282719"/>
            <a:ext cx="4701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лагеря: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4584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56" y="514578"/>
            <a:ext cx="100584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Формы и методы работы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0492" y="1717365"/>
            <a:ext cx="5040219" cy="4655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Экскурсии;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Спортивные игры и соревнования;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Концерты, дискотеки;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Конкурсы, викторины;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Ситуативно – ролевые и деловые игры;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Праздники, занятия;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Кружковая деятельность;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Беседы.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6" y="4137366"/>
            <a:ext cx="7267575" cy="2247900"/>
          </a:xfrm>
          <a:prstGeom prst="rect">
            <a:avLst/>
          </a:prstGeom>
        </p:spPr>
      </p:pic>
      <p:pic>
        <p:nvPicPr>
          <p:cNvPr id="5122" name="Picture 2" descr="Кружковая деятельность в ДОУ | Образовательная социальная се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1298" y="806913"/>
            <a:ext cx="3464999" cy="365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01690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32" y="151807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Ежедневно в лагере: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432" y="2142210"/>
            <a:ext cx="10058400" cy="48895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Утренняя зарядка «улыбнёмся солнцу вместе»;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Утренние беседы «о мире, культуре, о доме, в котором живём»;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Главное событие дня (по тематике дня);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Запись на стене «Как мы подросли за день»;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Доброе дело, трудовая акция.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9291" y="2950382"/>
            <a:ext cx="569554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rgbClr val="002060"/>
                </a:solidFill>
              </a:rPr>
              <a:t>Каждые 5 дней: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Зажигаем новую звезду;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Выбираем капитана команды;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Сажаем новое растение;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Пробуем создать традиции;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Подводим итоги активности и заполняем «звёздную карту».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8905" y="4123944"/>
            <a:ext cx="2768727" cy="2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6063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23" y="1402250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Система поощрения и мотивации: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8327" y="2679896"/>
            <a:ext cx="6234332" cy="39319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отряда своя «Звёздная карта»;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Каждый ребёнок может получить в день 5 звёзд, проявляя активность в разных делах;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Ежедневно в отряде фиксируется  число звёзд у каждого ребёнка;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 результатам 5 дней выбирается: активист безопасности, знаток экологии, хранитель здоровья, знаток истории, наследник Победы;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конце смены проводится чествование самых активных  детей 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293395" y="2238990"/>
            <a:ext cx="1655064" cy="1435608"/>
          </a:xfrm>
          <a:prstGeom prst="star5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9057881" y="2937099"/>
            <a:ext cx="1655064" cy="1435608"/>
          </a:xfrm>
          <a:prstGeom prst="star5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086791" y="4794035"/>
            <a:ext cx="1655064" cy="143560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348728" y="4034380"/>
            <a:ext cx="1655064" cy="143560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625" y="2064772"/>
            <a:ext cx="100584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Звезда безопасности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2" y="2454812"/>
            <a:ext cx="4794738" cy="3931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25.05 День приветствия  - отрядный огонёк «С нами друг, вместе!»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26.05 День народных игр – игровая ярмарка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28.05.Школа домового Кузи – игра – путешествие по всем уголкам территории лагеря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30.05 День Светофора – пешеходные экскурсии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31.05 День нужных профессий – презентация профессий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173947" y="2843899"/>
            <a:ext cx="4031097" cy="3416223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8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146" y="1463040"/>
            <a:ext cx="963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Каждые 5 дней зажигаем новые звёзды</a:t>
            </a:r>
            <a:endParaRPr lang="ru-RU" sz="4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730</Words>
  <Application>Microsoft Office PowerPoint</Application>
  <PresentationFormat>Произвольный</PresentationFormat>
  <Paragraphs>115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Вместе мы построим Дом Вместе мы построим сад Вместе пропоём эту песню Потому что вместе нам Вместе нам всегда интересней!  Гимн лагеря «Звёздный» </vt:lpstr>
      <vt:lpstr>Слайд 4</vt:lpstr>
      <vt:lpstr>Слайд 5</vt:lpstr>
      <vt:lpstr>Формы и методы работы</vt:lpstr>
      <vt:lpstr>Ежедневно в лагере: </vt:lpstr>
      <vt:lpstr>Система поощрения и мотивации:</vt:lpstr>
      <vt:lpstr>Звезда безопасности</vt:lpstr>
      <vt:lpstr>Звезда экологии и здоровья</vt:lpstr>
      <vt:lpstr>Звезда России и малой Родины</vt:lpstr>
      <vt:lpstr>Звезда памяти и славы</vt:lpstr>
      <vt:lpstr>Работа по направлениям </vt:lpstr>
      <vt:lpstr>Слайд 14</vt:lpstr>
      <vt:lpstr>Ожидаемые результаты: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 Windows</cp:lastModifiedBy>
  <cp:revision>42</cp:revision>
  <dcterms:created xsi:type="dcterms:W3CDTF">2022-05-22T13:41:55Z</dcterms:created>
  <dcterms:modified xsi:type="dcterms:W3CDTF">2022-05-26T03:02:22Z</dcterms:modified>
</cp:coreProperties>
</file>