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99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95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7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2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6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7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9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3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0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6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7F01-E18D-4C5C-A2E2-4DB8295F86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A8F1B-311A-4C6F-982D-DB83E20AD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5008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Буллинг</a:t>
            </a:r>
            <a:r>
              <a:rPr lang="ru-RU" sz="4000" b="1" dirty="0"/>
              <a:t> в школе: мифы и реальность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45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9745"/>
          </a:xfrm>
        </p:spPr>
        <p:txBody>
          <a:bodyPr/>
          <a:lstStyle/>
          <a:p>
            <a:pPr algn="ctr"/>
            <a:r>
              <a:rPr lang="ru-RU" dirty="0"/>
              <a:t>Роли в процессе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7" y="1749287"/>
            <a:ext cx="11582400" cy="4928604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Основной агрессор </a:t>
            </a:r>
          </a:p>
          <a:p>
            <a:pPr lvl="0"/>
            <a:r>
              <a:rPr lang="ru-RU" sz="2800" dirty="0"/>
              <a:t>Дети, участвующие в травле</a:t>
            </a:r>
          </a:p>
          <a:p>
            <a:pPr lvl="0"/>
            <a:r>
              <a:rPr lang="ru-RU" sz="2800" dirty="0"/>
              <a:t>Дети – свидетели</a:t>
            </a:r>
          </a:p>
          <a:p>
            <a:pPr lvl="0"/>
            <a:r>
              <a:rPr lang="ru-RU" sz="2800" dirty="0"/>
              <a:t>Дети-наблюдатели </a:t>
            </a:r>
          </a:p>
          <a:p>
            <a:pPr lvl="0"/>
            <a:r>
              <a:rPr lang="ru-RU" sz="2800" dirty="0"/>
              <a:t>Жертва </a:t>
            </a:r>
          </a:p>
          <a:p>
            <a:pPr lvl="0"/>
            <a:r>
              <a:rPr lang="ru-RU" sz="2800" dirty="0"/>
              <a:t>Защитники </a:t>
            </a:r>
          </a:p>
          <a:p>
            <a:pPr marL="0" lv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Жертвой, обидчиком или свидетелем насилия потенциально может стать каждый учащийся.</a:t>
            </a:r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30854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208473"/>
            <a:ext cx="8911687" cy="752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Личностные особенности участников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45" y="1330035"/>
            <a:ext cx="10797310" cy="5301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70C0"/>
                </a:solidFill>
              </a:rPr>
              <a:t>Агрессор.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400" dirty="0"/>
              <a:t>уверенный в себе, </a:t>
            </a:r>
          </a:p>
          <a:p>
            <a:r>
              <a:rPr lang="ru-RU" sz="2400" dirty="0"/>
              <a:t>обладает высокой самооценкой, </a:t>
            </a:r>
          </a:p>
          <a:p>
            <a:r>
              <a:rPr lang="ru-RU" sz="2400" dirty="0"/>
              <a:t>склонен к лидерству и доминированию в группе, </a:t>
            </a:r>
          </a:p>
          <a:p>
            <a:r>
              <a:rPr lang="ru-RU" sz="2400" dirty="0"/>
              <a:t>имеет низкий уровень эмпатии, </a:t>
            </a:r>
          </a:p>
          <a:p>
            <a:r>
              <a:rPr lang="ru-RU" sz="2400" dirty="0"/>
              <a:t>нарушены система ценностных ориентаций, уважение к личности, </a:t>
            </a:r>
          </a:p>
          <a:p>
            <a:r>
              <a:rPr lang="ru-RU" sz="2400" dirty="0"/>
              <a:t>ценность жизни и здоровья другого человека в ней отсутствуют, либо находятся на крайне низких местах,</a:t>
            </a:r>
          </a:p>
          <a:p>
            <a:r>
              <a:rPr lang="ru-RU" sz="2400" dirty="0"/>
              <a:t>может иметь повышенную тревожность, формирующуюся вследствие семейного неблагополучия. </a:t>
            </a:r>
          </a:p>
          <a:p>
            <a:pPr marL="0" indent="0">
              <a:buNone/>
            </a:pPr>
            <a:r>
              <a:rPr lang="ru-RU" sz="2400" dirty="0"/>
              <a:t>Процесс </a:t>
            </a:r>
            <a:r>
              <a:rPr lang="ru-RU" sz="2400" dirty="0" err="1"/>
              <a:t>буллинга</a:t>
            </a:r>
            <a:r>
              <a:rPr lang="ru-RU" sz="2400" dirty="0"/>
              <a:t> помогает утвердиться в своем статусе лидера.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138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208473"/>
            <a:ext cx="8911687" cy="752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Личностные особенности участников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635" y="1330035"/>
            <a:ext cx="11231820" cy="55279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i="1" dirty="0">
                <a:solidFill>
                  <a:srgbClr val="0070C0"/>
                </a:solidFill>
              </a:rPr>
              <a:t>Жертва.</a:t>
            </a:r>
            <a:endParaRPr lang="ru-RU" sz="3000" dirty="0">
              <a:solidFill>
                <a:srgbClr val="0070C0"/>
              </a:solidFill>
            </a:endParaRPr>
          </a:p>
          <a:p>
            <a:r>
              <a:rPr lang="ru-RU" sz="2400" dirty="0"/>
              <a:t>низкая самооценка, </a:t>
            </a:r>
          </a:p>
          <a:p>
            <a:r>
              <a:rPr lang="ru-RU" sz="2400" dirty="0"/>
              <a:t>тревожность,</a:t>
            </a:r>
          </a:p>
          <a:p>
            <a:r>
              <a:rPr lang="ru-RU" sz="2400" dirty="0"/>
              <a:t>чувствительность,</a:t>
            </a:r>
          </a:p>
          <a:p>
            <a:r>
              <a:rPr lang="ru-RU" sz="2400" dirty="0"/>
              <a:t>эмоциональность, </a:t>
            </a:r>
          </a:p>
          <a:p>
            <a:r>
              <a:rPr lang="ru-RU" sz="2400" dirty="0"/>
              <a:t>предпочитает избегать прямой конфронтации со сверстниками, </a:t>
            </a:r>
          </a:p>
          <a:p>
            <a:r>
              <a:rPr lang="ru-RU" sz="2400" dirty="0"/>
              <a:t>имеет проблемы с налаживанием взаимоотношений со сверстниками в группе,</a:t>
            </a:r>
          </a:p>
          <a:p>
            <a:r>
              <a:rPr lang="ru-RU" sz="2400" dirty="0"/>
              <a:t>часто может быть физически слабым, </a:t>
            </a:r>
          </a:p>
          <a:p>
            <a:r>
              <a:rPr lang="ru-RU" sz="2400" dirty="0"/>
              <a:t>может иметь какую-нибудь особенность внешности, выделяющую его из общей массы, </a:t>
            </a:r>
          </a:p>
          <a:p>
            <a:r>
              <a:rPr lang="ru-RU" sz="2400" dirty="0"/>
              <a:t>импульсивный, </a:t>
            </a:r>
          </a:p>
          <a:p>
            <a:r>
              <a:rPr lang="ru-RU" sz="2400" dirty="0"/>
              <a:t>не имеет сформированного представления о том, какое поведение считается в данной группе нормативным. 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043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452" y="0"/>
            <a:ext cx="8911687" cy="752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Выявление и диагностика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521" y="628071"/>
            <a:ext cx="10757151" cy="5671127"/>
          </a:xfrm>
        </p:spPr>
        <p:txBody>
          <a:bodyPr>
            <a:noAutofit/>
          </a:bodyPr>
          <a:lstStyle/>
          <a:p>
            <a:r>
              <a:rPr lang="ru-RU" sz="2200" dirty="0" err="1"/>
              <a:t>Буллинг</a:t>
            </a:r>
            <a:r>
              <a:rPr lang="ru-RU" sz="2200" dirty="0"/>
              <a:t> легко выявляется посредством наблюдения. Педагоги могут увидеть:</a:t>
            </a:r>
          </a:p>
          <a:p>
            <a:pPr lvl="0"/>
            <a:r>
              <a:rPr lang="ru-RU" sz="2200" dirty="0"/>
              <a:t>Ребенок часто оказывается участником ссор и драк, но, будучи застигнутым, не пытается оправдываться, старается уйти от обсуждения.</a:t>
            </a:r>
          </a:p>
          <a:p>
            <a:pPr lvl="0"/>
            <a:r>
              <a:rPr lang="ru-RU" sz="2200" dirty="0"/>
              <a:t>Дети берут у ребенка учебники, школьные принадлежности, разбрасывают и портят их.</a:t>
            </a:r>
          </a:p>
          <a:p>
            <a:pPr lvl="0"/>
            <a:r>
              <a:rPr lang="ru-RU" sz="2200" dirty="0"/>
              <a:t>У ребенка часто бывает грязная одежда, порванные вещи, синяки и порезы.</a:t>
            </a:r>
          </a:p>
          <a:p>
            <a:pPr lvl="0"/>
            <a:r>
              <a:rPr lang="ru-RU" sz="2200" dirty="0"/>
              <a:t>Ребенка не выбирают в командных играх.</a:t>
            </a:r>
          </a:p>
          <a:p>
            <a:pPr lvl="0"/>
            <a:r>
              <a:rPr lang="ru-RU" sz="2200" dirty="0"/>
              <a:t>В начальной школе ребенок, подвергающийся </a:t>
            </a:r>
            <a:r>
              <a:rPr lang="ru-RU" sz="2200" dirty="0" err="1"/>
              <a:t>буллингу</a:t>
            </a:r>
            <a:r>
              <a:rPr lang="ru-RU" sz="2200" dirty="0"/>
              <a:t> будет стремиться находиться поблизости от учителя, может жаловаться или не жаловаться (зависит от личностных особенностей).</a:t>
            </a:r>
          </a:p>
          <a:p>
            <a:pPr lvl="0"/>
            <a:r>
              <a:rPr lang="ru-RU" sz="2200" dirty="0"/>
              <a:t>Ребенок выглядит расстроенным, подавленным, может часто плакать.</a:t>
            </a:r>
          </a:p>
          <a:p>
            <a:pPr lvl="0"/>
            <a:r>
              <a:rPr lang="ru-RU" sz="2200" dirty="0"/>
              <a:t>У ребенка резко или постепенно снижается успеваемость.</a:t>
            </a:r>
          </a:p>
        </p:txBody>
      </p:sp>
    </p:spTree>
    <p:extLst>
      <p:ext uri="{BB962C8B-B14F-4D97-AF65-F5344CB8AC3E}">
        <p14:creationId xmlns:p14="http://schemas.microsoft.com/office/powerpoint/2010/main" val="357794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208473"/>
            <a:ext cx="8911687" cy="752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Выявление и диагностика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45" y="960581"/>
            <a:ext cx="10797310" cy="567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    Родители дополнительно могут обратить внимание на:</a:t>
            </a:r>
          </a:p>
          <a:p>
            <a:pPr lvl="0"/>
            <a:r>
              <a:rPr lang="ru-RU" sz="2400" dirty="0"/>
              <a:t>Ребенок никогда или крайне редко приводит домой одноклассников.</a:t>
            </a:r>
          </a:p>
          <a:p>
            <a:pPr lvl="0"/>
            <a:r>
              <a:rPr lang="ru-RU" sz="2400" dirty="0"/>
              <a:t>Ребенка не приглашают на праздники и вечеринки.</a:t>
            </a:r>
          </a:p>
          <a:p>
            <a:pPr lvl="0"/>
            <a:r>
              <a:rPr lang="ru-RU" sz="2400" dirty="0"/>
              <a:t>Не хочет ходить в школу, старается по максимуму избегать внеурочных мероприятий.</a:t>
            </a:r>
          </a:p>
          <a:p>
            <a:pPr lvl="0"/>
            <a:r>
              <a:rPr lang="ru-RU" sz="2400" dirty="0"/>
              <a:t>Для дороги домой может выбирать неудобный путь.</a:t>
            </a:r>
          </a:p>
          <a:p>
            <a:r>
              <a:rPr lang="ru-RU" sz="2400" dirty="0"/>
              <a:t>Требует, просит или крадет деньги у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5346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621" y="0"/>
            <a:ext cx="9629630" cy="752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Последствия травли </a:t>
            </a:r>
            <a:r>
              <a:rPr lang="ru-RU" b="1" dirty="0">
                <a:solidFill>
                  <a:srgbClr val="0070C0"/>
                </a:solidFill>
              </a:rPr>
              <a:t>для жертвы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871" y="1590261"/>
            <a:ext cx="10261599" cy="4445099"/>
          </a:xfrm>
        </p:spPr>
        <p:txBody>
          <a:bodyPr>
            <a:noAutofit/>
          </a:bodyPr>
          <a:lstStyle/>
          <a:p>
            <a:pPr lvl="0"/>
            <a:r>
              <a:rPr lang="ru-RU" sz="2200" dirty="0"/>
              <a:t>Аффективные нарушения: снижение настроения, повышение тревожности, формирование страхов, снижение доверия к людям.</a:t>
            </a:r>
          </a:p>
          <a:p>
            <a:pPr lvl="0"/>
            <a:r>
              <a:rPr lang="ru-RU" sz="2200" dirty="0"/>
              <a:t>Когнитивные нарушения: неустойчивость внимания и памяти, снижение интеллекта.</a:t>
            </a:r>
          </a:p>
          <a:p>
            <a:pPr lvl="0"/>
            <a:r>
              <a:rPr lang="ru-RU" sz="2200" dirty="0"/>
              <a:t>Поведенческие нарушения: агрессивное поведение в других коллективах, уходы из дома, прогулы, протестное поведение, </a:t>
            </a:r>
            <a:r>
              <a:rPr lang="ru-RU" sz="2200" dirty="0" err="1"/>
              <a:t>самопровреждения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Соматические нарушения: нарушение сна, аппетита, появление болей в животе, головных болей, беспричинное повышение температуры, аллергических реакций.</a:t>
            </a:r>
          </a:p>
          <a:p>
            <a:pPr lvl="0"/>
            <a:r>
              <a:rPr lang="ru-RU" sz="2200" dirty="0"/>
              <a:t>Формирование школьной </a:t>
            </a:r>
            <a:r>
              <a:rPr lang="ru-RU" sz="2200" dirty="0" err="1"/>
              <a:t>дезадаптации</a:t>
            </a:r>
            <a:r>
              <a:rPr lang="ru-RU" sz="2200" dirty="0"/>
              <a:t>: снижение учебной мотивации, прогулы, снижение успеваемости.</a:t>
            </a:r>
          </a:p>
          <a:p>
            <a:r>
              <a:rPr lang="ru-RU" sz="2200" dirty="0"/>
              <a:t>Формирование суицидального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74322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208473"/>
            <a:ext cx="8911687" cy="752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Последствия травли </a:t>
            </a:r>
            <a:r>
              <a:rPr lang="ru-RU" b="1" dirty="0">
                <a:solidFill>
                  <a:srgbClr val="0070C0"/>
                </a:solidFill>
              </a:rPr>
              <a:t>для агрессора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45" y="1855304"/>
            <a:ext cx="10797310" cy="4776404"/>
          </a:xfrm>
        </p:spPr>
        <p:txBody>
          <a:bodyPr>
            <a:normAutofit/>
          </a:bodyPr>
          <a:lstStyle/>
          <a:p>
            <a:r>
              <a:rPr lang="ru-RU" sz="2400" dirty="0"/>
              <a:t>Дети </a:t>
            </a:r>
            <a:r>
              <a:rPr lang="ru-RU" sz="2400" dirty="0">
                <a:solidFill>
                  <a:srgbClr val="0070C0"/>
                </a:solidFill>
              </a:rPr>
              <a:t>агрессоры</a:t>
            </a:r>
            <a:r>
              <a:rPr lang="ru-RU" sz="2400" dirty="0"/>
              <a:t> чаще других детей попадают в криминальные истории, формируют искажённое представление о разрешении конфликтов и социальном взаимодействии.</a:t>
            </a:r>
          </a:p>
          <a:p>
            <a:r>
              <a:rPr lang="ru-RU" sz="2400" dirty="0" err="1"/>
              <a:t>Буллинг</a:t>
            </a:r>
            <a:r>
              <a:rPr lang="ru-RU" sz="2400" dirty="0"/>
              <a:t> – это развращающий опыт для агрессора. В будущем у него меньше шансов на успешную самореализацию и на хорошие отношения в семье, с друзьями и коллегами.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18" y="4435651"/>
            <a:ext cx="3120686" cy="20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8" y="208473"/>
            <a:ext cx="8911687" cy="75210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Последствия травли </a:t>
            </a:r>
            <a:r>
              <a:rPr lang="ru-RU" b="1" dirty="0">
                <a:solidFill>
                  <a:srgbClr val="0070C0"/>
                </a:solidFill>
              </a:rPr>
              <a:t>для свидетелей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145" y="1842052"/>
            <a:ext cx="10797310" cy="4789656"/>
          </a:xfrm>
        </p:spPr>
        <p:txBody>
          <a:bodyPr>
            <a:normAutofit/>
          </a:bodyPr>
          <a:lstStyle/>
          <a:p>
            <a:r>
              <a:rPr lang="ru-RU" sz="2400" dirty="0"/>
              <a:t>Дети, непосредственно не участвующие в травле, переживают много негативных эмоций: страха быть на месте жертвы, бессилия, негативного отношения к школе. </a:t>
            </a:r>
          </a:p>
          <a:p>
            <a:r>
              <a:rPr lang="ru-RU" sz="2400" dirty="0" err="1"/>
              <a:t>Буллинг</a:t>
            </a:r>
            <a:r>
              <a:rPr lang="ru-RU" sz="2400" dirty="0"/>
              <a:t> – это очень </a:t>
            </a:r>
            <a:r>
              <a:rPr lang="ru-RU" sz="2400" dirty="0" err="1"/>
              <a:t>травматичный</a:t>
            </a:r>
            <a:r>
              <a:rPr lang="ru-RU" sz="2400" dirty="0"/>
              <a:t> опыт для свидетелей, они испытывают мучительный внутренний конфликт, поскольку уже чувствуют, что происходящее – аморально, но еще не имеют сил осознать, что именно не так, и найти выход их ситуации. Кроме того, они боятся, что, заступившись за жертву, сами станут жертвой, поэтому подыгрывают агрессору, стараясь не чувствовать стыд и унижение. Их представление о себе как «хороших людях» сильно страдает.</a:t>
            </a:r>
          </a:p>
        </p:txBody>
      </p:sp>
    </p:spTree>
    <p:extLst>
      <p:ext uri="{BB962C8B-B14F-4D97-AF65-F5344CB8AC3E}">
        <p14:creationId xmlns:p14="http://schemas.microsoft.com/office/powerpoint/2010/main" val="41229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125" y="263891"/>
            <a:ext cx="8911687" cy="6135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Последствия травли для </a:t>
            </a:r>
            <a:r>
              <a:rPr lang="ru-RU" b="1" dirty="0">
                <a:solidFill>
                  <a:srgbClr val="0070C0"/>
                </a:solidFill>
              </a:rPr>
              <a:t>педагога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691" y="2040835"/>
            <a:ext cx="10109921" cy="4609346"/>
          </a:xfrm>
        </p:spPr>
        <p:txBody>
          <a:bodyPr>
            <a:normAutofit/>
          </a:bodyPr>
          <a:lstStyle/>
          <a:p>
            <a:r>
              <a:rPr lang="ru-RU" sz="2400" dirty="0"/>
              <a:t>Травля в классе, с которой взрослые не знают, как справиться, дает педагогу опыт бессилия, отчаяния, заставляет усомниться в своих педагогических способностях, способствует формированию профессионального выгорания и профессиональных деформаций. </a:t>
            </a:r>
          </a:p>
        </p:txBody>
      </p:sp>
    </p:spTree>
    <p:extLst>
      <p:ext uri="{BB962C8B-B14F-4D97-AF65-F5344CB8AC3E}">
        <p14:creationId xmlns:p14="http://schemas.microsoft.com/office/powerpoint/2010/main" val="305983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791" y="624110"/>
            <a:ext cx="9728821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Последствия травли для детского коллектива в целом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Последствия травли крайне опасны для школы в целом, поскольку сильно увеличивают риск возникновения насилия в других классах, </a:t>
            </a:r>
            <a:r>
              <a:rPr lang="ru-RU" sz="2400" dirty="0" err="1"/>
              <a:t>параллелялях</a:t>
            </a:r>
            <a:r>
              <a:rPr lang="ru-RU" sz="2400" dirty="0"/>
              <a:t>. К насилию начинают прибегать родители, которые не могут по-другому защитить своего ребенка. К насилию начинают прибегать педагоги, так как перестают видеть другие способы взаимодействия с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val="107449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508"/>
          </a:xfrm>
        </p:spPr>
        <p:txBody>
          <a:bodyPr/>
          <a:lstStyle/>
          <a:p>
            <a:r>
              <a:rPr lang="ru-RU" dirty="0" err="1"/>
              <a:t>Буллинг</a:t>
            </a:r>
            <a:r>
              <a:rPr lang="ru-RU" dirty="0"/>
              <a:t> - травля детей сверстниками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200" y="1274617"/>
            <a:ext cx="9777412" cy="5301673"/>
          </a:xfrm>
        </p:spPr>
        <p:txBody>
          <a:bodyPr/>
          <a:lstStyle/>
          <a:p>
            <a:r>
              <a:rPr lang="ru-RU" sz="2400" dirty="0"/>
              <a:t>– одна из наиболее распространенных проблем в школах и детских коллективах, которая существенно увеличивает риск суицида среди подростков, приводит к эскалации агрессии и насилия в группе и в школе, снижению успеваемости, эмоциональным и невротическим проблемам. </a:t>
            </a:r>
          </a:p>
          <a:p>
            <a:r>
              <a:rPr lang="ru-RU" sz="2400" dirty="0" err="1"/>
              <a:t>Буллинг</a:t>
            </a:r>
            <a:r>
              <a:rPr lang="ru-RU" sz="2400" dirty="0"/>
              <a:t> - форма психологического насилия, представляет собой многократное негативное психологическое давление на человека, в результате которого объект этого давления, начинает испытывать постоянный стресс.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067" y="430146"/>
            <a:ext cx="8911687" cy="7613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774" y="1378226"/>
            <a:ext cx="9834838" cy="537355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/>
              <a:t>Опасно оставаться бездеятельным, ждать, что все пройдет само, в то время, когда становится ясно, что процесс </a:t>
            </a:r>
            <a:r>
              <a:rPr lang="ru-RU" sz="2000" dirty="0" err="1"/>
              <a:t>буллинга</a:t>
            </a:r>
            <a:r>
              <a:rPr lang="ru-RU" sz="2000" dirty="0"/>
              <a:t> существует в школе.</a:t>
            </a:r>
          </a:p>
          <a:p>
            <a:r>
              <a:rPr lang="ru-RU" sz="2000" dirty="0"/>
              <a:t>Бесполезно начинать с поиска причин, надо предпринимать какие-либо действия, чтобы изменить ситуацию.</a:t>
            </a:r>
          </a:p>
          <a:p>
            <a:r>
              <a:rPr lang="ru-RU" sz="2000" dirty="0"/>
              <a:t>Опасно путать травлю с непопулярностью, так как суть травли не в том, что кто-то кого-то не любит, а в том, что существует насилие.</a:t>
            </a:r>
          </a:p>
          <a:p>
            <a:r>
              <a:rPr lang="ru-RU" sz="2000" dirty="0"/>
              <a:t>Нельзя считать </a:t>
            </a:r>
            <a:r>
              <a:rPr lang="ru-RU" sz="2000" dirty="0" err="1"/>
              <a:t>буллинг</a:t>
            </a:r>
            <a:r>
              <a:rPr lang="ru-RU" sz="2000" dirty="0"/>
              <a:t> проблемой только жертвы. </a:t>
            </a:r>
            <a:r>
              <a:rPr lang="ru-RU" sz="2000" dirty="0" err="1"/>
              <a:t>Буллинг</a:t>
            </a:r>
            <a:r>
              <a:rPr lang="ru-RU" sz="2000" dirty="0"/>
              <a:t> затрагивает каждого, это проблема группы.</a:t>
            </a:r>
          </a:p>
          <a:p>
            <a:r>
              <a:rPr lang="ru-RU" sz="2000" dirty="0"/>
              <a:t>Нельзя начинать подыгрывать или принимать правила игры.</a:t>
            </a:r>
          </a:p>
          <a:p>
            <a:r>
              <a:rPr lang="ru-RU" sz="2000" dirty="0"/>
              <a:t>Бесполезно давить на жалость, агрессор на сочувствует, так как </a:t>
            </a:r>
            <a:r>
              <a:rPr lang="ru-RU" sz="2000" dirty="0" err="1"/>
              <a:t>буллинг</a:t>
            </a:r>
            <a:r>
              <a:rPr lang="ru-RU" sz="2000" dirty="0"/>
              <a:t> - это целенаправленное, продуманное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28615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4399"/>
          </a:xfrm>
        </p:spPr>
        <p:txBody>
          <a:bodyPr/>
          <a:lstStyle/>
          <a:p>
            <a:pPr algn="ctr"/>
            <a:r>
              <a:rPr lang="ru-RU" b="1" dirty="0"/>
              <a:t>Превентивные меры.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36" y="1348509"/>
            <a:ext cx="9768176" cy="5033818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коллектива (что предполагает наличие взаимопонимания, взаимопомощи, умения работать в команде, договариваться, открытости и честности во взаимоотношениях, ответственности за себя и общее дело) необходимо начинать с 1 класса.</a:t>
            </a:r>
          </a:p>
          <a:p>
            <a:r>
              <a:rPr lang="ru-RU" dirty="0"/>
              <a:t>При возникновении </a:t>
            </a:r>
            <a:r>
              <a:rPr lang="ru-RU" dirty="0" err="1"/>
              <a:t>буллинга</a:t>
            </a:r>
            <a:r>
              <a:rPr lang="ru-RU" dirty="0"/>
              <a:t> взрослые должны вмешаться и прекратить подобное поведение и только потом можно заниматься коррекцией поведения детей и подростков. </a:t>
            </a:r>
          </a:p>
          <a:p>
            <a:r>
              <a:rPr lang="ru-RU" dirty="0"/>
              <a:t>В наиболее тяжелых случаях рекомендуется вывести жертву из процесса </a:t>
            </a:r>
            <a:r>
              <a:rPr lang="ru-RU" dirty="0" err="1"/>
              <a:t>буллинга</a:t>
            </a:r>
            <a:r>
              <a:rPr lang="ru-RU" dirty="0"/>
              <a:t>, выведя жертву из коллектива.</a:t>
            </a:r>
          </a:p>
          <a:p>
            <a:r>
              <a:rPr lang="ru-RU" dirty="0"/>
              <a:t>Для работы по профилактике </a:t>
            </a:r>
            <a:r>
              <a:rPr lang="ru-RU" dirty="0" err="1"/>
              <a:t>буллинга</a:t>
            </a:r>
            <a:r>
              <a:rPr lang="ru-RU" dirty="0"/>
              <a:t> необходимо понимать, какие роли выполняют подростки в классном коллективе, это поможет определить необходимые превентивные меры в отношении лиц, как являющихся агрессорами, так и являющимися жертвой и сторонними наблюдателями.</a:t>
            </a:r>
          </a:p>
          <a:p>
            <a:r>
              <a:rPr lang="ru-RU" dirty="0"/>
              <a:t>Профилактика и коррекция взаимоотношений – трудный процесс. Помочь этому может внедрение в образовательный процесс принципов, приемов, технологий </a:t>
            </a:r>
            <a:r>
              <a:rPr lang="ru-RU" dirty="0">
                <a:solidFill>
                  <a:srgbClr val="0070C0"/>
                </a:solidFill>
              </a:rPr>
              <a:t>восстановительной медиации.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14036"/>
            <a:ext cx="8915400" cy="6262254"/>
          </a:xfrm>
        </p:spPr>
        <p:txBody>
          <a:bodyPr>
            <a:normAutofit/>
          </a:bodyPr>
          <a:lstStyle/>
          <a:p>
            <a:r>
              <a:rPr lang="ru-RU" sz="2400" dirty="0" err="1"/>
              <a:t>Буллинг</a:t>
            </a:r>
            <a:r>
              <a:rPr lang="ru-RU" sz="2400" dirty="0"/>
              <a:t> – агрессивное поведение, проявляющееся в запугивании и принуждении, проявляется в физическом и моральном насилии, унижении, угрозах. Агрессор в этих отношениях проявляет свое стремление к власти, доминированию.</a:t>
            </a:r>
          </a:p>
          <a:p>
            <a:r>
              <a:rPr lang="ru-RU" sz="2400" dirty="0" err="1"/>
              <a:t>Буллинг</a:t>
            </a:r>
            <a:r>
              <a:rPr lang="ru-RU" sz="2400" dirty="0"/>
              <a:t> – это способ социального взаимодействия.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994" y="2868654"/>
            <a:ext cx="5511835" cy="38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99238"/>
            <a:ext cx="8911687" cy="595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Распространенные мифы о </a:t>
            </a:r>
            <a:r>
              <a:rPr lang="ru-RU" b="1" dirty="0" err="1"/>
              <a:t>буллинге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964" y="1470991"/>
            <a:ext cx="10294648" cy="5280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Миф № 1:</a:t>
            </a:r>
            <a:r>
              <a:rPr lang="ru-RU" sz="2400" dirty="0"/>
              <a:t> </a:t>
            </a:r>
            <a:r>
              <a:rPr lang="ru-RU" sz="2400" b="1" dirty="0"/>
              <a:t>Насилие в школе в таких масштабах появилось только в последние годы.</a:t>
            </a:r>
          </a:p>
          <a:p>
            <a:pPr marL="0" indent="0" algn="ctr">
              <a:buNone/>
            </a:pPr>
            <a:r>
              <a:rPr lang="ru-RU" sz="2400" b="1" dirty="0"/>
              <a:t>Миф № 2: </a:t>
            </a:r>
            <a:r>
              <a:rPr lang="ru-RU" sz="2400" b="1" dirty="0" err="1"/>
              <a:t>Буллинг</a:t>
            </a:r>
            <a:r>
              <a:rPr lang="ru-RU" sz="2400" b="1" dirty="0"/>
              <a:t>, как и другие формы нарушений дисциплины, возможен только в классе у слабого учителя.</a:t>
            </a:r>
          </a:p>
          <a:p>
            <a:pPr marL="0" indent="0" algn="ctr">
              <a:buNone/>
            </a:pPr>
            <a:r>
              <a:rPr lang="ru-RU" sz="2400" b="1" dirty="0"/>
              <a:t>Миф № 3: </a:t>
            </a:r>
            <a:r>
              <a:rPr lang="ru-RU" sz="2400" b="1" dirty="0" err="1"/>
              <a:t>Буллинг</a:t>
            </a:r>
            <a:r>
              <a:rPr lang="ru-RU" sz="2400" b="1" dirty="0"/>
              <a:t> характерен для подростковой среды, в начальной школе этого феномена нет.</a:t>
            </a:r>
          </a:p>
          <a:p>
            <a:pPr marL="0" indent="0" algn="ctr">
              <a:buNone/>
            </a:pPr>
            <a:r>
              <a:rPr lang="ru-RU" sz="2400" b="1" dirty="0"/>
              <a:t>Миф № 4: Вызывать беспокойство у </a:t>
            </a:r>
            <a:r>
              <a:rPr lang="ru-RU" sz="2400" b="1" dirty="0" err="1"/>
              <a:t>педколлектива</a:t>
            </a:r>
            <a:r>
              <a:rPr lang="ru-RU" sz="2400" b="1" dirty="0"/>
              <a:t> должны только случаи физического насилия, во всех остальных случаях лучше не вмешиваться: таким образом подростки приобретают жизненный опыт, учатся давать отпор</a:t>
            </a:r>
            <a:endParaRPr lang="ru-RU" sz="24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78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99238"/>
            <a:ext cx="8911687" cy="595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Распространенные мифы о </a:t>
            </a:r>
            <a:r>
              <a:rPr lang="ru-RU" b="1" dirty="0" err="1"/>
              <a:t>буллинге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008" y="1908313"/>
            <a:ext cx="9927603" cy="48434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Миф № 5: Жертвами </a:t>
            </a:r>
            <a:r>
              <a:rPr lang="ru-RU" sz="2400" b="1" dirty="0" err="1"/>
              <a:t>буллинга</a:t>
            </a:r>
            <a:r>
              <a:rPr lang="ru-RU" sz="2400" b="1" dirty="0"/>
              <a:t> становятся дети, которые «сами виноваты» в том, что не могут выстроить отношения со сверстниками.</a:t>
            </a:r>
          </a:p>
          <a:p>
            <a:pPr marL="0" indent="0" algn="ctr">
              <a:buNone/>
            </a:pPr>
            <a:r>
              <a:rPr lang="ru-RU" sz="2400" b="1" dirty="0"/>
              <a:t>Миф № 6: Заниматься проблемами детей-агрессоров нужно с помощью привлечения родителей.</a:t>
            </a:r>
          </a:p>
          <a:p>
            <a:pPr marL="0" indent="0" algn="ctr">
              <a:buNone/>
            </a:pPr>
            <a:r>
              <a:rPr lang="ru-RU" sz="2400" b="1" dirty="0"/>
              <a:t>Миф № 7: Учитель может справиться с фактами физического и эмоционального насилия в своем классе самостоятельно.</a:t>
            </a:r>
            <a:endParaRPr lang="ru-RU" sz="24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3654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980" y="190001"/>
            <a:ext cx="8911687" cy="576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Особенности </a:t>
            </a:r>
            <a:r>
              <a:rPr lang="ru-RU" sz="3200" dirty="0" err="1"/>
              <a:t>буллинга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182" y="849745"/>
            <a:ext cx="10270836" cy="5911273"/>
          </a:xfrm>
        </p:spPr>
        <p:txBody>
          <a:bodyPr/>
          <a:lstStyle/>
          <a:p>
            <a:pPr lvl="0"/>
            <a:r>
              <a:rPr lang="ru-RU" dirty="0"/>
              <a:t>Отношения в ситуациях </a:t>
            </a:r>
            <a:r>
              <a:rPr lang="ru-RU" dirty="0" err="1"/>
              <a:t>буллиинга</a:t>
            </a:r>
            <a:r>
              <a:rPr lang="ru-RU" dirty="0"/>
              <a:t> </a:t>
            </a:r>
            <a:r>
              <a:rPr lang="ru-RU" dirty="0" err="1"/>
              <a:t>неравновесны</a:t>
            </a:r>
            <a:r>
              <a:rPr lang="ru-RU" dirty="0"/>
              <a:t> и ассиметричны. На одной стороне находится агрессор, имеющий достаточно выраженную физическую и/или психологическую силу и власть. На другой стороне находится жертва, который не обладает такой силой и властью. При этом для уравновешивания отношений жертве необходима поддержка и помощь со стороны близкого окружения.</a:t>
            </a:r>
          </a:p>
          <a:p>
            <a:pPr lvl="0"/>
            <a:r>
              <a:rPr lang="ru-RU" dirty="0" err="1"/>
              <a:t>Буллинг</a:t>
            </a:r>
            <a:r>
              <a:rPr lang="ru-RU" dirty="0"/>
              <a:t> – преднамеренное поведение, агрессор всегда имеет цель навредить человеку, который стал объектом </a:t>
            </a:r>
            <a:r>
              <a:rPr lang="ru-RU" dirty="0" err="1"/>
              <a:t>буллинга</a:t>
            </a:r>
            <a:r>
              <a:rPr lang="ru-RU" dirty="0"/>
              <a:t>. </a:t>
            </a:r>
          </a:p>
          <a:p>
            <a:pPr lvl="0"/>
            <a:r>
              <a:rPr lang="ru-RU" dirty="0" err="1"/>
              <a:t>Буллинг</a:t>
            </a:r>
            <a:r>
              <a:rPr lang="ru-RU" dirty="0"/>
              <a:t> – систематическое, а не разовое явление.</a:t>
            </a:r>
          </a:p>
          <a:p>
            <a:pPr lvl="0"/>
            <a:r>
              <a:rPr lang="ru-RU" dirty="0"/>
              <a:t>Для жертвы </a:t>
            </a:r>
            <a:r>
              <a:rPr lang="ru-RU" dirty="0" err="1"/>
              <a:t>буллинг</a:t>
            </a:r>
            <a:r>
              <a:rPr lang="ru-RU" dirty="0"/>
              <a:t> всегда несет негативные последствия, нарушается душевное равновесие, снижается самооценка, разрушается самоуважение.</a:t>
            </a:r>
          </a:p>
          <a:p>
            <a:pPr lvl="0"/>
            <a:r>
              <a:rPr lang="ru-RU" dirty="0" err="1"/>
              <a:t>Буллинг</a:t>
            </a:r>
            <a:r>
              <a:rPr lang="ru-RU" dirty="0"/>
              <a:t> затрагивает не только агрессора и жертву, но и все их ближайшее окружение. </a:t>
            </a:r>
          </a:p>
          <a:p>
            <a:pPr lvl="0"/>
            <a:r>
              <a:rPr lang="ru-RU" dirty="0" err="1"/>
              <a:t>Буллинг</a:t>
            </a:r>
            <a:r>
              <a:rPr lang="ru-RU" dirty="0"/>
              <a:t> возможен только с молчаливого согласия окружающих, прежде всего одноклассников.</a:t>
            </a:r>
          </a:p>
          <a:p>
            <a:r>
              <a:rPr lang="ru-RU" dirty="0" err="1"/>
              <a:t>Буллинг</a:t>
            </a:r>
            <a:r>
              <a:rPr lang="ru-RU" dirty="0"/>
              <a:t> не может прекратиться сам по себе, ситуация не может исчезнуть. Для прекращения ситуации </a:t>
            </a:r>
            <a:r>
              <a:rPr lang="ru-RU" dirty="0" err="1"/>
              <a:t>буллинга</a:t>
            </a:r>
            <a:r>
              <a:rPr lang="ru-RU" dirty="0"/>
              <a:t> необходимо вмешательство из-вне. Помощь потребуется не только жертве, но и свидетелям, и самому агрессору.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1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79" y="125346"/>
            <a:ext cx="8911687" cy="641272"/>
          </a:xfrm>
        </p:spPr>
        <p:txBody>
          <a:bodyPr/>
          <a:lstStyle/>
          <a:p>
            <a:pPr algn="ctr"/>
            <a:r>
              <a:rPr lang="ru-RU" b="1" dirty="0"/>
              <a:t>Виды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563" y="766618"/>
            <a:ext cx="10002981" cy="5883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Прямой </a:t>
            </a:r>
            <a:r>
              <a:rPr lang="ru-RU" sz="2400" b="1" dirty="0" err="1"/>
              <a:t>буллинг</a:t>
            </a:r>
            <a:r>
              <a:rPr lang="ru-RU" sz="2400" dirty="0"/>
              <a:t>.</a:t>
            </a:r>
          </a:p>
          <a:p>
            <a:r>
              <a:rPr lang="ru-RU" sz="2400" dirty="0"/>
              <a:t>Этот вид </a:t>
            </a:r>
            <a:r>
              <a:rPr lang="ru-RU" sz="2400" dirty="0" err="1"/>
              <a:t>буллинга</a:t>
            </a:r>
            <a:r>
              <a:rPr lang="ru-RU" sz="2400" dirty="0"/>
              <a:t> включает в себя прямое физическое, психологическое или сексуальное насилие.</a:t>
            </a:r>
          </a:p>
          <a:p>
            <a:pPr marL="0" indent="0" algn="ctr">
              <a:buNone/>
            </a:pPr>
            <a:r>
              <a:rPr lang="ru-RU" sz="2400" u="sng" dirty="0"/>
              <a:t>Формы прямого </a:t>
            </a:r>
            <a:r>
              <a:rPr lang="ru-RU" sz="2400" u="sng" dirty="0" err="1"/>
              <a:t>буллинга</a:t>
            </a:r>
            <a:r>
              <a:rPr lang="ru-RU" sz="2400" u="sng" dirty="0"/>
              <a:t>:</a:t>
            </a:r>
          </a:p>
          <a:p>
            <a:pPr lvl="0"/>
            <a:r>
              <a:rPr lang="ru-RU" sz="2400" dirty="0"/>
              <a:t>Вербальный </a:t>
            </a:r>
            <a:r>
              <a:rPr lang="ru-RU" sz="2400" dirty="0" err="1"/>
              <a:t>буллинг</a:t>
            </a:r>
            <a:endParaRPr lang="ru-RU" sz="2400" dirty="0"/>
          </a:p>
          <a:p>
            <a:pPr lvl="0"/>
            <a:r>
              <a:rPr lang="ru-RU" sz="2400" dirty="0"/>
              <a:t>Жесты и действия </a:t>
            </a:r>
          </a:p>
          <a:p>
            <a:pPr lvl="0"/>
            <a:r>
              <a:rPr lang="ru-RU" sz="2400" dirty="0"/>
              <a:t>Запугивание</a:t>
            </a:r>
          </a:p>
          <a:p>
            <a:pPr lvl="0"/>
            <a:r>
              <a:rPr lang="ru-RU" sz="2400" dirty="0"/>
              <a:t>Вымогательство</a:t>
            </a:r>
          </a:p>
          <a:p>
            <a:pPr lvl="0"/>
            <a:r>
              <a:rPr lang="ru-RU" sz="2400" dirty="0"/>
              <a:t>Действия с имуществом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22" y="2941982"/>
            <a:ext cx="4711935" cy="35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79" y="125346"/>
            <a:ext cx="8911687" cy="641272"/>
          </a:xfrm>
        </p:spPr>
        <p:txBody>
          <a:bodyPr/>
          <a:lstStyle/>
          <a:p>
            <a:pPr algn="ctr"/>
            <a:r>
              <a:rPr lang="ru-RU" b="1" dirty="0"/>
              <a:t>Виды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035" y="766618"/>
            <a:ext cx="9984509" cy="58835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Скрытый </a:t>
            </a:r>
            <a:r>
              <a:rPr lang="ru-RU" sz="2400" b="1" dirty="0" err="1"/>
              <a:t>буллинг</a:t>
            </a:r>
            <a:r>
              <a:rPr lang="ru-RU" sz="2400" b="1" dirty="0"/>
              <a:t>.</a:t>
            </a:r>
          </a:p>
          <a:p>
            <a:pPr lvl="0"/>
            <a:r>
              <a:rPr lang="ru-RU" sz="2400" dirty="0"/>
              <a:t>Игнорирование.</a:t>
            </a:r>
          </a:p>
          <a:p>
            <a:pPr lvl="0"/>
            <a:r>
              <a:rPr lang="ru-RU" sz="2400" dirty="0"/>
              <a:t>Бойкот.</a:t>
            </a:r>
          </a:p>
          <a:p>
            <a:pPr lvl="0"/>
            <a:r>
              <a:rPr lang="ru-RU" sz="2400" dirty="0"/>
              <a:t>Намеренное создание и распространение слухов.</a:t>
            </a:r>
          </a:p>
          <a:p>
            <a:pPr lvl="0"/>
            <a:r>
              <a:rPr lang="ru-RU" sz="2400" dirty="0"/>
              <a:t>Клевета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3338946"/>
            <a:ext cx="5297978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79" y="125346"/>
            <a:ext cx="8911687" cy="641272"/>
          </a:xfrm>
        </p:spPr>
        <p:txBody>
          <a:bodyPr/>
          <a:lstStyle/>
          <a:p>
            <a:pPr algn="ctr"/>
            <a:r>
              <a:rPr lang="ru-RU" b="1" dirty="0"/>
              <a:t>Виды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783" y="766618"/>
            <a:ext cx="10099762" cy="58835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u="sng" dirty="0"/>
              <a:t>Вариантами </a:t>
            </a:r>
            <a:r>
              <a:rPr lang="ru-RU" sz="4000" u="sng" dirty="0" err="1"/>
              <a:t>буллинга</a:t>
            </a:r>
            <a:r>
              <a:rPr lang="ru-RU" sz="4000" u="sng" dirty="0"/>
              <a:t> являются:</a:t>
            </a:r>
          </a:p>
          <a:p>
            <a:pPr marL="0" indent="0" algn="ctr">
              <a:buNone/>
            </a:pPr>
            <a:endParaRPr lang="ru-RU" sz="4000" u="sng" dirty="0"/>
          </a:p>
          <a:p>
            <a:pPr lvl="0"/>
            <a:r>
              <a:rPr lang="ru-RU" sz="3600" b="1" dirty="0"/>
              <a:t>Кибербуллинг</a:t>
            </a:r>
            <a:r>
              <a:rPr lang="ru-RU" sz="3600" dirty="0"/>
              <a:t> </a:t>
            </a:r>
          </a:p>
          <a:p>
            <a:pPr lvl="0"/>
            <a:r>
              <a:rPr lang="ru-RU" sz="3600" b="1" dirty="0"/>
              <a:t>Моббинг</a:t>
            </a:r>
            <a:r>
              <a:rPr lang="ru-RU" sz="3600" dirty="0"/>
              <a:t> </a:t>
            </a:r>
          </a:p>
          <a:p>
            <a:pPr lvl="0"/>
            <a:r>
              <a:rPr lang="ru-RU" sz="3600" b="1" dirty="0"/>
              <a:t>Троллинг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02" y="2875721"/>
            <a:ext cx="5341816" cy="35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54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1432</Words>
  <Application>Microsoft Office PowerPoint</Application>
  <PresentationFormat>Произвольный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Буллинг в школе: мифы и реальность</vt:lpstr>
      <vt:lpstr>Буллинг - травля детей сверстниками </vt:lpstr>
      <vt:lpstr>Презентация PowerPoint</vt:lpstr>
      <vt:lpstr>Распространенные мифы о буллинге</vt:lpstr>
      <vt:lpstr>Распространенные мифы о буллинге</vt:lpstr>
      <vt:lpstr>Особенности буллинга</vt:lpstr>
      <vt:lpstr>Виды буллинга</vt:lpstr>
      <vt:lpstr>Виды буллинга</vt:lpstr>
      <vt:lpstr>Виды буллинга</vt:lpstr>
      <vt:lpstr>Роли в процессе буллинга</vt:lpstr>
      <vt:lpstr>Личностные особенности участников буллинга</vt:lpstr>
      <vt:lpstr>Личностные особенности участников буллинга</vt:lpstr>
      <vt:lpstr>Выявление и диагностика буллинга</vt:lpstr>
      <vt:lpstr>Выявление и диагностика буллинга</vt:lpstr>
      <vt:lpstr>Последствия травли для жертвы</vt:lpstr>
      <vt:lpstr>Последствия травли для агрессора</vt:lpstr>
      <vt:lpstr>Последствия травли для свидетелей</vt:lpstr>
      <vt:lpstr>Последствия травли для педагога</vt:lpstr>
      <vt:lpstr>Последствия травли для детского коллектива в целом</vt:lpstr>
      <vt:lpstr>Правила </vt:lpstr>
      <vt:lpstr>Превентивные меры.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буллинг: виды, причины, психологический портрет участников</dc:title>
  <dc:creator>Ольга</dc:creator>
  <cp:lastModifiedBy>GHOST</cp:lastModifiedBy>
  <cp:revision>36</cp:revision>
  <dcterms:created xsi:type="dcterms:W3CDTF">2019-03-24T15:47:05Z</dcterms:created>
  <dcterms:modified xsi:type="dcterms:W3CDTF">2023-12-14T09:19:02Z</dcterms:modified>
</cp:coreProperties>
</file>