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57" r:id="rId5"/>
    <p:sldId id="258" r:id="rId6"/>
    <p:sldId id="265" r:id="rId7"/>
    <p:sldId id="259" r:id="rId8"/>
    <p:sldId id="260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1944" y="-16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A1528-C5FB-4DF5-B010-57A3A6FA53B5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114D9-4CCC-4811-939C-46C10BF961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A1528-C5FB-4DF5-B010-57A3A6FA53B5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114D9-4CCC-4811-939C-46C10BF96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A1528-C5FB-4DF5-B010-57A3A6FA53B5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114D9-4CCC-4811-939C-46C10BF96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A1528-C5FB-4DF5-B010-57A3A6FA53B5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114D9-4CCC-4811-939C-46C10BF96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A1528-C5FB-4DF5-B010-57A3A6FA53B5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114D9-4CCC-4811-939C-46C10BF961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A1528-C5FB-4DF5-B010-57A3A6FA53B5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114D9-4CCC-4811-939C-46C10BF96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A1528-C5FB-4DF5-B010-57A3A6FA53B5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114D9-4CCC-4811-939C-46C10BF96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A1528-C5FB-4DF5-B010-57A3A6FA53B5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114D9-4CCC-4811-939C-46C10BF96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A1528-C5FB-4DF5-B010-57A3A6FA53B5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114D9-4CCC-4811-939C-46C10BF9612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A1528-C5FB-4DF5-B010-57A3A6FA53B5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114D9-4CCC-4811-939C-46C10BF961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5A1528-C5FB-4DF5-B010-57A3A6FA53B5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C114D9-4CCC-4811-939C-46C10BF961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95A1528-C5FB-4DF5-B010-57A3A6FA53B5}" type="datetimeFigureOut">
              <a:rPr lang="ru-RU" smtClean="0"/>
              <a:t>20.12.2016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9C114D9-4CCC-4811-939C-46C10BF9612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142984"/>
            <a:ext cx="6500858" cy="189436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Основы </a:t>
            </a:r>
            <a:b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школьного музееведения 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Старые доки\фотографии мероприятий\краеведение\техника из музея\IMG_5862.JPG"/>
          <p:cNvPicPr>
            <a:picLocks noChangeAspect="1" noChangeArrowheads="1"/>
          </p:cNvPicPr>
          <p:nvPr/>
        </p:nvPicPr>
        <p:blipFill>
          <a:blip r:embed="rId2" cstate="print"/>
          <a:srcRect l="14894" t="6384" r="6383" b="7446"/>
          <a:stretch>
            <a:fillRect/>
          </a:stretch>
        </p:blipFill>
        <p:spPr bwMode="auto">
          <a:xfrm>
            <a:off x="3714744" y="3000371"/>
            <a:ext cx="1785950" cy="1230857"/>
          </a:xfrm>
          <a:prstGeom prst="rect">
            <a:avLst/>
          </a:prstGeom>
          <a:noFill/>
        </p:spPr>
      </p:pic>
      <p:pic>
        <p:nvPicPr>
          <p:cNvPr id="1028" name="Picture 4" descr="C:\Старые доки\фотографии мероприятий\краеведение\уникальный экспонат 2015\IMG_2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72074"/>
            <a:ext cx="2586548" cy="1666887"/>
          </a:xfrm>
          <a:prstGeom prst="rect">
            <a:avLst/>
          </a:prstGeom>
          <a:noFill/>
        </p:spPr>
      </p:pic>
      <p:pic>
        <p:nvPicPr>
          <p:cNvPr id="1030" name="Picture 6" descr="C:\Старые доки\фотографии мероприятий\краеведение\школа музейного актива\PA25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286256"/>
            <a:ext cx="1928826" cy="2448125"/>
          </a:xfrm>
          <a:prstGeom prst="rect">
            <a:avLst/>
          </a:prstGeom>
          <a:noFill/>
        </p:spPr>
      </p:pic>
      <p:pic>
        <p:nvPicPr>
          <p:cNvPr id="10" name="Picture 2" descr="C:\Старые доки\фотографии мероприятий\краеведение\школа музейного актива\PA25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7" y="3071810"/>
            <a:ext cx="2571921" cy="1928826"/>
          </a:xfrm>
          <a:prstGeom prst="rect">
            <a:avLst/>
          </a:prstGeom>
          <a:noFill/>
        </p:spPr>
      </p:pic>
      <p:pic>
        <p:nvPicPr>
          <p:cNvPr id="12" name="Picture 5" descr="C:\Старые доки\фотографии мероприятий\краеведение\школа музейного актива\PA250058.JPG"/>
          <p:cNvPicPr>
            <a:picLocks noChangeAspect="1" noChangeArrowheads="1"/>
          </p:cNvPicPr>
          <p:nvPr/>
        </p:nvPicPr>
        <p:blipFill>
          <a:blip r:embed="rId6" cstate="print"/>
          <a:srcRect l="17792" t="6452" r="11823" b="3226"/>
          <a:stretch>
            <a:fillRect/>
          </a:stretch>
        </p:blipFill>
        <p:spPr bwMode="auto">
          <a:xfrm>
            <a:off x="7215206" y="142852"/>
            <a:ext cx="1714512" cy="2933720"/>
          </a:xfrm>
          <a:prstGeom prst="rect">
            <a:avLst/>
          </a:prstGeom>
          <a:noFill/>
        </p:spPr>
      </p:pic>
      <p:pic>
        <p:nvPicPr>
          <p:cNvPr id="13" name="Picture 4" descr="C:\Старые доки\фотографии мероприятий\краеведение\школа музейного актива\PA2500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286256"/>
            <a:ext cx="3234449" cy="2425693"/>
          </a:xfrm>
          <a:prstGeom prst="rect">
            <a:avLst/>
          </a:prstGeom>
          <a:noFill/>
        </p:spPr>
      </p:pic>
      <p:pic>
        <p:nvPicPr>
          <p:cNvPr id="14" name="Picture 2" descr="C:\Старые доки\фотографии мероприятий\краеведение\школа музейного актива 2014 г\Изображение1 1175.jpg"/>
          <p:cNvPicPr>
            <a:picLocks noChangeAspect="1" noChangeArrowheads="1"/>
          </p:cNvPicPr>
          <p:nvPr/>
        </p:nvPicPr>
        <p:blipFill>
          <a:blip r:embed="rId8" cstate="print"/>
          <a:srcRect l="3226" t="9677" b="8602"/>
          <a:stretch>
            <a:fillRect/>
          </a:stretch>
        </p:blipFill>
        <p:spPr bwMode="auto">
          <a:xfrm rot="5400000">
            <a:off x="5158543" y="556440"/>
            <a:ext cx="2255937" cy="1428760"/>
          </a:xfrm>
          <a:prstGeom prst="rect">
            <a:avLst/>
          </a:prstGeom>
          <a:noFill/>
        </p:spPr>
      </p:pic>
      <p:pic>
        <p:nvPicPr>
          <p:cNvPr id="15" name="Picture 2" descr="C:\Старые доки\фотографии мероприятий\музей ЦДТ\Изображение1 016.jpg"/>
          <p:cNvPicPr>
            <a:picLocks noChangeAspect="1" noChangeArrowheads="1"/>
          </p:cNvPicPr>
          <p:nvPr/>
        </p:nvPicPr>
        <p:blipFill>
          <a:blip r:embed="rId9" cstate="print"/>
          <a:srcRect l="5878" b="2021"/>
          <a:stretch>
            <a:fillRect/>
          </a:stretch>
        </p:blipFill>
        <p:spPr bwMode="auto">
          <a:xfrm>
            <a:off x="5572131" y="3071810"/>
            <a:ext cx="1577243" cy="1143008"/>
          </a:xfrm>
          <a:prstGeom prst="rect">
            <a:avLst/>
          </a:prstGeom>
          <a:noFill/>
        </p:spPr>
      </p:pic>
      <p:pic>
        <p:nvPicPr>
          <p:cNvPr id="16" name="Picture 3" descr="C:\Старые доки\фотографии мероприятий\краеведение\школа музейного актива, экс\P101036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3175000"/>
            <a:ext cx="1785950" cy="992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Старые доки\фотографии мероприятий\краеведение\фото школа музейного актива 2014 г\Изображение1 1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3251200" cy="2438400"/>
          </a:xfrm>
          <a:prstGeom prst="rect">
            <a:avLst/>
          </a:prstGeom>
          <a:noFill/>
        </p:spPr>
      </p:pic>
      <p:pic>
        <p:nvPicPr>
          <p:cNvPr id="21507" name="Picture 3" descr="C:\Старые доки\фотографии мероприятий\краеведение\фото школа музейного актива 2014 г\Изображение1 1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245" y="214290"/>
            <a:ext cx="3619525" cy="2714644"/>
          </a:xfrm>
          <a:prstGeom prst="rect">
            <a:avLst/>
          </a:prstGeom>
          <a:noFill/>
        </p:spPr>
      </p:pic>
      <p:pic>
        <p:nvPicPr>
          <p:cNvPr id="21508" name="Picture 4" descr="C:\Старые доки\фотографии мероприятий\краеведение\фото школа музейного актива 2014 г\Изображение1 18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143116"/>
            <a:ext cx="3251200" cy="2438400"/>
          </a:xfrm>
          <a:prstGeom prst="rect">
            <a:avLst/>
          </a:prstGeom>
          <a:noFill/>
        </p:spPr>
      </p:pic>
      <p:pic>
        <p:nvPicPr>
          <p:cNvPr id="21509" name="Picture 5" descr="C:\Старые доки\фотографии мероприятий\краеведение\фото школа музейного актива 2014 г\Изображение1 18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286256"/>
            <a:ext cx="3251200" cy="2438400"/>
          </a:xfrm>
          <a:prstGeom prst="rect">
            <a:avLst/>
          </a:prstGeom>
          <a:noFill/>
        </p:spPr>
      </p:pic>
      <p:pic>
        <p:nvPicPr>
          <p:cNvPr id="21510" name="Picture 6" descr="C:\Старые доки\фотографии мероприятий\краеведение\фото школа музейного актива 2014 г\Изображение1 186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4286256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0"/>
            <a:ext cx="7929618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Нормативно-правовые акты: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71538" y="610136"/>
            <a:ext cx="8072462" cy="6217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 Закон № 273-ФЗ «Об образовании в Российской Федерации» от 29 декабря 2012 г.;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Государственная программа РФ «Развитие образования» на 2013-2020 годы;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A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Правительство Российской Федерации от 27.02.2016 г. N 144;  от 14.04.2016 г. N 308;  от 27.04.2016 г. N 361);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Национальная стратегия действий в интересах детей на 2012-2017 годы, утвержденной Указом Президента РФ 01.06.2012 № 761;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10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104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«Патриотическое воспитание граждан Российской Федерации на 2016-2020 годы»;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  патриотического воспитания граждан в Свердловской области до 2020 года»;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«О музейном фонде Российском Федерации и музеях в Российской Федерации» от 26.05.1996 № 54-ФЗ;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Свердловской области от 26.11.97 № 67-ОЗ  «О музеях и музейных фондах Свердловской области» (принят Свердловской областной думой 05.11.97);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письмо Министерства образования РФ от 12.03.2003 г. № 28-51-181/16 «О деятельности музеев образовательных учреждений»;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Примерное положение о музее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образовательного учреждения (школьного музея) (приложение к письму Министерства образования России от 12.03.2003 г. № 28-51-181/16).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0"/>
            <a:ext cx="785818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Документы,  подтверждающие  деятельность  школьного музея</a:t>
            </a:r>
            <a:endParaRPr lang="ru-RU" sz="2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143248"/>
            <a:ext cx="821533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Учредителем музея является образовательное учреждение, в котором он организуется.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Учредительным документом музея является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о его организации и назначении руководителем музея.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Положение о школьном музее (Общие положения,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задачи музея,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музея, направления деятельности музея, содержание и формы работы,  учет и обеспечение сохранности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фондов музея,  структура и руководство музеем, реорганизация (ликвидация) музея);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Положение о Совете школьного музея (Общие положения, цель и задачи, функции Совета музея, организация и деятельность Совета музея, документация Совета музея);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Приказ о составе Совета школьного музея на учебный год;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Протоколы заседаний Совета школьного музея;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Должностная инструкция руководителя школьного музея (общие положения, основные функции деятельности руководителя школьного музея, должностные обязанности, права руководителя музея, ответственность, взаимоотношения с общественностью и организациями);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План работы музея;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7) Анализ работы или аналитическая справка о работе школьного музея за учебный год;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142852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8) Книга учета основного фонда (инвентарная книга)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Documents and Settings\Svetlana\Рабочий стол\инвентарн книга 001.jpg"/>
          <p:cNvPicPr>
            <a:picLocks noChangeAspect="1" noChangeArrowheads="1"/>
          </p:cNvPicPr>
          <p:nvPr/>
        </p:nvPicPr>
        <p:blipFill>
          <a:blip r:embed="rId2"/>
          <a:srcRect l="7353" t="17362" r="12683" b="45911"/>
          <a:stretch>
            <a:fillRect/>
          </a:stretch>
        </p:blipFill>
        <p:spPr bwMode="auto">
          <a:xfrm>
            <a:off x="1000100" y="928670"/>
            <a:ext cx="814390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142852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Книга учета научно-вспомогательного  фонда </a:t>
            </a:r>
            <a:endParaRPr lang="ru-RU" dirty="0"/>
          </a:p>
        </p:txBody>
      </p:sp>
      <p:pic>
        <p:nvPicPr>
          <p:cNvPr id="8" name="Picture 6" descr="C:\Documents and Settings\Svetlana\Рабочий стол\инвентарн книга 001.jpg"/>
          <p:cNvPicPr>
            <a:picLocks noChangeAspect="1" noChangeArrowheads="1"/>
          </p:cNvPicPr>
          <p:nvPr/>
        </p:nvPicPr>
        <p:blipFill>
          <a:blip r:embed="rId2"/>
          <a:srcRect l="7353" t="22535" r="12683" b="53153"/>
          <a:stretch>
            <a:fillRect/>
          </a:stretch>
        </p:blipFill>
        <p:spPr bwMode="auto">
          <a:xfrm>
            <a:off x="1000100" y="571480"/>
            <a:ext cx="8143900" cy="33575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8" y="414338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Журнал учета посещения школьного музея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5357826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Ответственность за сохранность фондов несет руководитель образовательного учреждения.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357562"/>
            <a:ext cx="77867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Ежегодные семинары для руководителей школьных музеев по теме: «Воспитание патриотизма и гражданственности средствами музееведения в условиях ОУ» (2013 г.), «Воспитательный потенциал музейной педагогики» (2014 - 2016 гг.);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Индивидуальные консультации с руководителями школьных музеев;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Организация и проведение КПК  для руководителей школьных музеев «Основы школьного музееведения» (72 часа)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территории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Артинского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Организационно-массовые мероприятия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Конкурс активистов музеев образовательных учреждений (заочный);</a:t>
            </a:r>
          </a:p>
          <a:p>
            <a:pPr marL="342900" indent="-342900">
              <a:buAutoNum type="arabicParenR" startAt="2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«Уникальный экспонат»;</a:t>
            </a:r>
          </a:p>
          <a:p>
            <a:pPr marL="342900" indent="-34290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Смотр-конкурс музеев образовательных учреждений;</a:t>
            </a:r>
          </a:p>
          <a:p>
            <a:pPr marL="342900" indent="-342900">
              <a:buAutoNum type="arabicParenR" startAt="4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виртуальной экспозиции школьного музея, посвященного юбилейной дате (заочный);</a:t>
            </a:r>
          </a:p>
          <a:p>
            <a:pPr marL="342900" indent="-34290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Акция «Подари музею экспонат»;</a:t>
            </a:r>
          </a:p>
          <a:p>
            <a:pPr marL="342900" indent="-34290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Акция «У Победы наши лица»;</a:t>
            </a:r>
          </a:p>
          <a:p>
            <a:pPr marL="342900" indent="-34290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7) Школа музейного актива.</a:t>
            </a:r>
          </a:p>
          <a:p>
            <a:pPr marL="342900" indent="-34290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Старые доки\фотографии мероприятий\краеведение\школа музейного актива\PA25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52"/>
            <a:ext cx="4091756" cy="3068635"/>
          </a:xfrm>
          <a:prstGeom prst="rect">
            <a:avLst/>
          </a:prstGeom>
          <a:noFill/>
        </p:spPr>
      </p:pic>
      <p:pic>
        <p:nvPicPr>
          <p:cNvPr id="6" name="Picture 3" descr="C:\Старые доки\фотографии мероприятий\краеведение\школа музейного актива 2014 г\Изображение1 1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643314"/>
            <a:ext cx="4095779" cy="3071834"/>
          </a:xfrm>
          <a:prstGeom prst="rect">
            <a:avLst/>
          </a:prstGeom>
          <a:noFill/>
        </p:spPr>
      </p:pic>
      <p:pic>
        <p:nvPicPr>
          <p:cNvPr id="9" name="Picture 5" descr="C:\Старые доки\фотографии мероприятий\краеведение\школа муейного актива 2013 г\Изображение1 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42852"/>
            <a:ext cx="2877548" cy="3836950"/>
          </a:xfrm>
          <a:prstGeom prst="rect">
            <a:avLst/>
          </a:prstGeom>
          <a:noFill/>
        </p:spPr>
      </p:pic>
      <p:pic>
        <p:nvPicPr>
          <p:cNvPr id="11" name="Picture 4" descr="C:\Старые доки\фотографии мероприятий\краеведение\школа музейного актива, экс\P10103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9268" y="4143380"/>
            <a:ext cx="3424219" cy="2568013"/>
          </a:xfrm>
          <a:prstGeom prst="rect">
            <a:avLst/>
          </a:prstGeom>
          <a:noFill/>
        </p:spPr>
      </p:pic>
      <p:pic>
        <p:nvPicPr>
          <p:cNvPr id="12" name="Picture 3" descr="C:\Старые доки\фотографии мероприятий\краеведение\Изображение1 19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786058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Старые доки\фотографии мероприятий\краеведение\школа музейного актива 2014 г\Изображение1 1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940832" y="3428207"/>
            <a:ext cx="3905278" cy="2928958"/>
          </a:xfrm>
          <a:prstGeom prst="rect">
            <a:avLst/>
          </a:prstGeom>
          <a:noFill/>
        </p:spPr>
      </p:pic>
      <p:pic>
        <p:nvPicPr>
          <p:cNvPr id="5122" name="Picture 2" descr="C:\Старые доки\фотографии мероприятий\краеведение\школа музейного актива, экс\P1010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42852"/>
            <a:ext cx="3053795" cy="4071967"/>
          </a:xfrm>
          <a:prstGeom prst="rect">
            <a:avLst/>
          </a:prstGeom>
          <a:noFill/>
        </p:spPr>
      </p:pic>
      <p:pic>
        <p:nvPicPr>
          <p:cNvPr id="5123" name="Picture 3" descr="C:\Старые доки\фотографии мероприятий\краеведение\школа музейного актива, экс\P10103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42852"/>
            <a:ext cx="2818039" cy="3757608"/>
          </a:xfrm>
          <a:prstGeom prst="rect">
            <a:avLst/>
          </a:prstGeom>
          <a:noFill/>
        </p:spPr>
      </p:pic>
      <p:pic>
        <p:nvPicPr>
          <p:cNvPr id="5" name="Picture 3" descr="C:\Старые доки\фотографии мероприятий\краеведение\школа музейного актива, экс\P10103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714884"/>
            <a:ext cx="2577604" cy="1992284"/>
          </a:xfrm>
          <a:prstGeom prst="rect">
            <a:avLst/>
          </a:prstGeom>
          <a:noFill/>
        </p:spPr>
      </p:pic>
      <p:pic>
        <p:nvPicPr>
          <p:cNvPr id="6" name="Picture 6" descr="C:\Старые доки\фотографии мероприятий\краеведение\школа музейного актива\PA25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014242"/>
            <a:ext cx="2143140" cy="2720139"/>
          </a:xfrm>
          <a:prstGeom prst="rect">
            <a:avLst/>
          </a:prstGeom>
          <a:noFill/>
        </p:spPr>
      </p:pic>
      <p:pic>
        <p:nvPicPr>
          <p:cNvPr id="5124" name="Picture 4" descr="C:\Старые доки\фотографии мероприятий\краеведение\музей ЦДТ\Изображение 6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357166"/>
            <a:ext cx="1785950" cy="2381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Старые доки\фотографии мероприятий\краеведение\школа музейного актива, экс\P1010355.JPG"/>
          <p:cNvPicPr>
            <a:picLocks noChangeAspect="1" noChangeArrowheads="1"/>
          </p:cNvPicPr>
          <p:nvPr/>
        </p:nvPicPr>
        <p:blipFill>
          <a:blip r:embed="rId2" cstate="print"/>
          <a:srcRect t="10937" b="1562"/>
          <a:stretch>
            <a:fillRect/>
          </a:stretch>
        </p:blipFill>
        <p:spPr bwMode="auto">
          <a:xfrm>
            <a:off x="1071538" y="142852"/>
            <a:ext cx="3428822" cy="4000528"/>
          </a:xfrm>
          <a:prstGeom prst="rect">
            <a:avLst/>
          </a:prstGeom>
          <a:noFill/>
        </p:spPr>
      </p:pic>
      <p:pic>
        <p:nvPicPr>
          <p:cNvPr id="6149" name="Picture 5" descr="C:\Старые доки\фотографии мероприятий\краеведение\школьная музейного актива 2011\P1010023.JPG"/>
          <p:cNvPicPr>
            <a:picLocks noChangeAspect="1" noChangeArrowheads="1"/>
          </p:cNvPicPr>
          <p:nvPr/>
        </p:nvPicPr>
        <p:blipFill>
          <a:blip r:embed="rId3" cstate="print"/>
          <a:srcRect t="33333" b="6667"/>
          <a:stretch>
            <a:fillRect/>
          </a:stretch>
        </p:blipFill>
        <p:spPr bwMode="auto">
          <a:xfrm>
            <a:off x="4643438" y="285728"/>
            <a:ext cx="4286534" cy="3286148"/>
          </a:xfrm>
          <a:prstGeom prst="rect">
            <a:avLst/>
          </a:prstGeom>
          <a:noFill/>
        </p:spPr>
      </p:pic>
      <p:pic>
        <p:nvPicPr>
          <p:cNvPr id="6" name="Picture 2" descr="C:\Старые доки\фотографии мероприятий\краеведение\школа музейного актива 2014 г\Изображение1 11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714752"/>
            <a:ext cx="2214578" cy="2928957"/>
          </a:xfrm>
          <a:prstGeom prst="rect">
            <a:avLst/>
          </a:prstGeom>
          <a:noFill/>
        </p:spPr>
      </p:pic>
      <p:pic>
        <p:nvPicPr>
          <p:cNvPr id="7" name="Picture 2" descr="C:\Старые доки\фотографии мероприятий\краеведение\школьная музейного актива 2011\P101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714752"/>
            <a:ext cx="2175135" cy="2900352"/>
          </a:xfrm>
          <a:prstGeom prst="rect">
            <a:avLst/>
          </a:prstGeom>
          <a:noFill/>
        </p:spPr>
      </p:pic>
      <p:pic>
        <p:nvPicPr>
          <p:cNvPr id="8" name="Picture 2" descr="C:\Users\310\Desktop\музей\IMG_12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7" y="4214818"/>
            <a:ext cx="3214711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259</TotalTime>
  <Words>416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Основы  школьного музееведения </vt:lpstr>
      <vt:lpstr>Нормативно-правовые акты: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школьного музееведения </dc:title>
  <dc:creator>Sveta</dc:creator>
  <cp:lastModifiedBy>Sveta</cp:lastModifiedBy>
  <cp:revision>28</cp:revision>
  <dcterms:created xsi:type="dcterms:W3CDTF">2016-12-20T03:02:48Z</dcterms:created>
  <dcterms:modified xsi:type="dcterms:W3CDTF">2016-12-20T07:21:57Z</dcterms:modified>
</cp:coreProperties>
</file>