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1" r:id="rId3"/>
    <p:sldId id="321" r:id="rId4"/>
    <p:sldId id="326" r:id="rId5"/>
    <p:sldId id="328" r:id="rId6"/>
    <p:sldId id="329" r:id="rId7"/>
    <p:sldId id="310" r:id="rId8"/>
    <p:sldId id="330" r:id="rId9"/>
    <p:sldId id="33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T - 5" initials="D-5" lastIdx="1" clrIdx="0">
    <p:extLst>
      <p:ext uri="{19B8F6BF-5375-455C-9EA6-DF929625EA0E}">
        <p15:presenceInfo xmlns:p15="http://schemas.microsoft.com/office/powerpoint/2012/main" userId="DDT -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B5"/>
    <a:srgbClr val="9900CC"/>
    <a:srgbClr val="99CCFF"/>
    <a:srgbClr val="99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4;&#1076;&#1086;.&#1072;&#1088;&#1090;&#1080;-&#1086;&#1073;&#1088;.&#1088;&#1092;/novosti/seminar-praktikum-dlya-pedagogov-dopolnitelnogo-obrazovaniya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4;&#1076;&#1086;.&#1072;&#1088;&#1090;&#1080;-&#1086;&#1073;&#1088;.&#1088;&#1092;/novosti/seminar-praktikum-dlya-pedagogov-dopolnitelnogo-obrazovaniya/" TargetMode="External"/><Relationship Id="rId2" Type="http://schemas.openxmlformats.org/officeDocument/2006/relationships/hyperlink" Target="https://&#1094;&#1076;&#1086;.&#1072;&#1088;&#1090;&#1080;-&#1086;&#1073;&#1088;.&#1088;&#1092;/novosti/osnovnye-napravleniya-realizaczii-czelevoj-modeli-i-konczepczii-razvitiya-dopolnitelnogo-obrazovaniya-detej-v-artinskom-go-v-2024-godu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Отчет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муниципального опорного центра </a:t>
            </a:r>
          </a:p>
          <a:p>
            <a:pPr algn="ctr">
              <a:lnSpc>
                <a:spcPct val="110000"/>
              </a:lnSpc>
            </a:pPr>
            <a:r>
              <a:rPr lang="ru-RU" sz="2100" b="1" i="1" u="sng" dirty="0" err="1">
                <a:solidFill>
                  <a:srgbClr val="FF0000"/>
                </a:solidFill>
                <a:latin typeface="Montserrat" panose="00000500000000000000" pitchFamily="50" charset="-52"/>
              </a:rPr>
              <a:t>Артинского</a:t>
            </a:r>
            <a:r>
              <a:rPr lang="ru-RU" sz="2100" b="1" i="1" u="sng" dirty="0">
                <a:solidFill>
                  <a:srgbClr val="FF0000"/>
                </a:solidFill>
                <a:latin typeface="Montserrat" panose="00000500000000000000" pitchFamily="50" charset="-52"/>
              </a:rPr>
              <a:t> городского округа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811404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руководитель МОЦ </a:t>
            </a:r>
          </a:p>
          <a:p>
            <a:r>
              <a:rPr lang="ru-RU" sz="1600" i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Чебыкина  Т.А. (директор МАОУ АГО «ЦДО»</a:t>
            </a:r>
          </a:p>
          <a:p>
            <a:r>
              <a:rPr lang="ru-RU" sz="1600" i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Куприянова Л.В. (зам. директора МАОУ АГО «ЦДО»)</a:t>
            </a:r>
            <a:endParaRPr lang="ru-RU" sz="1200" i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Контактный телефон: 834391-  6-40-20, 89022654681</a:t>
            </a:r>
            <a:endParaRPr lang="en-US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Электронная почта: </a:t>
            </a:r>
            <a:r>
              <a:rPr lang="en-US" dirty="0">
                <a:solidFill>
                  <a:schemeClr val="tx1"/>
                </a:solidFill>
              </a:rPr>
              <a:t>mboy_cdt@mail.ru</a:t>
            </a:r>
            <a:endParaRPr lang="ru-RU" sz="1600" dirty="0">
              <a:solidFill>
                <a:schemeClr val="tx1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0444" y="176307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355284" y="2241159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355284" y="2912974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en-US" sz="5400" dirty="0">
                <a:solidFill>
                  <a:srgbClr val="682F8D"/>
                </a:solidFill>
                <a:latin typeface="Montserrat Light"/>
                <a:cs typeface="Montserrat Light"/>
              </a:rPr>
              <a:t>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1638"/>
            <a:ext cx="8531905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Направления деятельности МОЦ определённые как перспективные на 2024 год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685884" y="1483594"/>
            <a:ext cx="3750291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365349" y="3480028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390113" y="1619540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390113" y="2138143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E3B45489-C92C-4B3D-BAAA-364EB8859DBC}"/>
              </a:ext>
            </a:extLst>
          </p:cNvPr>
          <p:cNvSpPr txBox="1"/>
          <p:nvPr/>
        </p:nvSpPr>
        <p:spPr>
          <a:xfrm>
            <a:off x="558695" y="1653547"/>
            <a:ext cx="3886659" cy="25401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сетевых программ и проектов</a:t>
            </a:r>
            <a:endParaRPr sz="16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71188C26-2583-4911-8311-7F0823D87673}"/>
              </a:ext>
            </a:extLst>
          </p:cNvPr>
          <p:cNvSpPr txBox="1"/>
          <p:nvPr/>
        </p:nvSpPr>
        <p:spPr>
          <a:xfrm>
            <a:off x="574229" y="2084356"/>
            <a:ext cx="5045541" cy="746458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dirty="0">
                <a:solidFill>
                  <a:srgbClr val="7030A0"/>
                </a:solidFill>
                <a:latin typeface="Montserrat" panose="00000500000000000000"/>
                <a:cs typeface="Arial" panose="020B0604020202020204" pitchFamily="34" charset="0"/>
              </a:rPr>
              <a:t>Обеспечение доступности программ дополнительного образования детей, через р</a:t>
            </a:r>
            <a:r>
              <a:rPr lang="ru-RU" sz="1600" spc="-3" dirty="0">
                <a:solidFill>
                  <a:srgbClr val="7030A0"/>
                </a:solidFill>
                <a:latin typeface="Montserrat" panose="00000500000000000000"/>
                <a:cs typeface="Arial" panose="020B0604020202020204" pitchFamily="34" charset="0"/>
              </a:rPr>
              <a:t>еализацию дистанционных и мобильных форматов образования </a:t>
            </a:r>
            <a:endParaRPr sz="1600" dirty="0">
              <a:solidFill>
                <a:srgbClr val="7030A0"/>
              </a:solidFill>
              <a:latin typeface="Montserrat" panose="00000500000000000000"/>
              <a:cs typeface="Arial" panose="020B0604020202020204" pitchFamily="34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C218CECC-5F2B-40DC-A34E-91E61542AB0F}"/>
              </a:ext>
            </a:extLst>
          </p:cNvPr>
          <p:cNvSpPr txBox="1"/>
          <p:nvPr/>
        </p:nvSpPr>
        <p:spPr>
          <a:xfrm>
            <a:off x="574227" y="2835972"/>
            <a:ext cx="4029111" cy="25401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работы с детьми ОВЗ и ТЖС</a:t>
            </a:r>
            <a:endParaRPr sz="16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6F5433-D8B5-4604-A39F-17CEE7DCE10F}"/>
              </a:ext>
            </a:extLst>
          </p:cNvPr>
          <p:cNvSpPr/>
          <p:nvPr/>
        </p:nvSpPr>
        <p:spPr>
          <a:xfrm>
            <a:off x="475827" y="3210014"/>
            <a:ext cx="4630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dirty="0">
                <a:solidFill>
                  <a:srgbClr val="7030A0"/>
                </a:solidFill>
              </a:rPr>
              <a:t>Разработка и реализация модели интеграции дополнительного и основного образования в ОО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DBFDB0B5-D690-442B-854A-FC19FFC65F3E}"/>
              </a:ext>
            </a:extLst>
          </p:cNvPr>
          <p:cNvSpPr txBox="1"/>
          <p:nvPr/>
        </p:nvSpPr>
        <p:spPr>
          <a:xfrm>
            <a:off x="5298062" y="3328385"/>
            <a:ext cx="4376974" cy="438682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 развитие и самореализация педагогов дополнительного образования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D9CBAB45-DAEE-4516-B29D-1C34CBCA29C7}"/>
              </a:ext>
            </a:extLst>
          </p:cNvPr>
          <p:cNvSpPr txBox="1"/>
          <p:nvPr/>
        </p:nvSpPr>
        <p:spPr>
          <a:xfrm>
            <a:off x="574226" y="3901380"/>
            <a:ext cx="4376973" cy="25401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информационной работы с семьей</a:t>
            </a:r>
            <a:endParaRPr sz="16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D9291321-725E-4FC5-A5F6-2C84226E34AC}"/>
              </a:ext>
            </a:extLst>
          </p:cNvPr>
          <p:cNvSpPr txBox="1"/>
          <p:nvPr/>
        </p:nvSpPr>
        <p:spPr>
          <a:xfrm>
            <a:off x="6608835" y="2717551"/>
            <a:ext cx="5008935" cy="50023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spc="-3" dirty="0">
                <a:solidFill>
                  <a:srgbClr val="682F8D"/>
                </a:solidFill>
                <a:latin typeface="Montserrat"/>
                <a:cs typeface="Montserrat"/>
              </a:rPr>
              <a:t>Поддержка проектов по обновлению содержания ДОП всех направленностей</a:t>
            </a:r>
            <a:endParaRPr sz="16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BD6E50-6348-4EAD-A1E6-CD7BE28FB217}"/>
              </a:ext>
            </a:extLst>
          </p:cNvPr>
          <p:cNvSpPr/>
          <p:nvPr/>
        </p:nvSpPr>
        <p:spPr>
          <a:xfrm>
            <a:off x="6413158" y="935979"/>
            <a:ext cx="52624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Вариативность дополнительных общеобразовательных программ: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4EA10E-368B-44EC-8463-2D39FBA09CB1}"/>
              </a:ext>
            </a:extLst>
          </p:cNvPr>
          <p:cNvSpPr/>
          <p:nvPr/>
        </p:nvSpPr>
        <p:spPr>
          <a:xfrm>
            <a:off x="859980" y="926049"/>
            <a:ext cx="4630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овышение доступности современных, качественных программ дополнительного образования для каждого ребенка: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2DC7C-844F-4CCB-AC39-E0CBB683025B}"/>
              </a:ext>
            </a:extLst>
          </p:cNvPr>
          <p:cNvSpPr/>
          <p:nvPr/>
        </p:nvSpPr>
        <p:spPr>
          <a:xfrm>
            <a:off x="6542941" y="1439022"/>
            <a:ext cx="5426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Montserrat" panose="00000500000000000000"/>
              </a:rPr>
              <a:t>Развитие системы выявления, поддержки и развития способностей и талантов у детей и молодежи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B030A0-7A47-4918-A674-98AAF8B0C697}"/>
              </a:ext>
            </a:extLst>
          </p:cNvPr>
          <p:cNvSpPr/>
          <p:nvPr/>
        </p:nvSpPr>
        <p:spPr>
          <a:xfrm>
            <a:off x="6542941" y="1942871"/>
            <a:ext cx="5170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7030A0"/>
                </a:solidFill>
                <a:latin typeface="Montserrat" panose="00000500000000000000"/>
              </a:rPr>
              <a:t>Развитие приоритетных направлений ДО (школьный туристический клуб, школьный спортивный клуб, школьный театр)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3DB1AC57-417A-451F-8BA2-B24CE9B82157}"/>
              </a:ext>
            </a:extLst>
          </p:cNvPr>
          <p:cNvSpPr/>
          <p:nvPr/>
        </p:nvSpPr>
        <p:spPr>
          <a:xfrm>
            <a:off x="6365673" y="2775751"/>
            <a:ext cx="110124" cy="13722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CFDACA9A-FF64-4C57-B8DE-4D93E0F3AC79}"/>
              </a:ext>
            </a:extLst>
          </p:cNvPr>
          <p:cNvSpPr/>
          <p:nvPr/>
        </p:nvSpPr>
        <p:spPr>
          <a:xfrm>
            <a:off x="345217" y="3998476"/>
            <a:ext cx="120187" cy="146959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CDDA9D-607A-4C6F-84E0-61D485AAB348}"/>
              </a:ext>
            </a:extLst>
          </p:cNvPr>
          <p:cNvSpPr/>
          <p:nvPr/>
        </p:nvSpPr>
        <p:spPr>
          <a:xfrm>
            <a:off x="678030" y="471420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механизмов преемственности образовательных траекторий в дополнительном и профессиональном, высшем образовании, трудовой карьере человека</a:t>
            </a:r>
            <a:endParaRPr lang="ru-RU" sz="14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C036DF-001A-45DE-82CC-99C1453D8251}"/>
              </a:ext>
            </a:extLst>
          </p:cNvPr>
          <p:cNvSpPr/>
          <p:nvPr/>
        </p:nvSpPr>
        <p:spPr>
          <a:xfrm>
            <a:off x="1812965" y="5383788"/>
            <a:ext cx="7390411" cy="111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7030A0"/>
                </a:solidFill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 и реализация дополнительных общеобразовательных программ, направленных на помощь в самоопределении и профориентацию;</a:t>
            </a:r>
          </a:p>
          <a:p>
            <a:r>
              <a:rPr lang="ru-RU" sz="1600" dirty="0">
                <a:solidFill>
                  <a:srgbClr val="7030A0"/>
                </a:solidFill>
                <a:latin typeface="Montserrat" panose="00000500000000000000"/>
                <a:ea typeface="Calibri" panose="020F0502020204030204" pitchFamily="34" charset="0"/>
              </a:rPr>
              <a:t>Разработка и реализация конкурсов, проектов и других мероприятий, направленных на помощь в самоопределении и профориентацию</a:t>
            </a:r>
            <a:endParaRPr lang="ru-RU" sz="1600" dirty="0">
              <a:solidFill>
                <a:srgbClr val="7030A0"/>
              </a:solidFill>
              <a:latin typeface="Montserrat" panose="0000050000000000000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66BFC1E-CC00-4157-8F74-6970AFA15EE0}"/>
              </a:ext>
            </a:extLst>
          </p:cNvPr>
          <p:cNvSpPr/>
          <p:nvPr/>
        </p:nvSpPr>
        <p:spPr>
          <a:xfrm>
            <a:off x="5495552" y="3786068"/>
            <a:ext cx="5310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Montserrat" panose="00000500000000000000"/>
              </a:rPr>
              <a:t>Повышение квалификации через сессии, семинары, образовательное событие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8FCBAEE-7FAE-47B6-954B-6A7CFADB4DB5}"/>
              </a:ext>
            </a:extLst>
          </p:cNvPr>
          <p:cNvSpPr/>
          <p:nvPr/>
        </p:nvSpPr>
        <p:spPr>
          <a:xfrm>
            <a:off x="5495552" y="4335347"/>
            <a:ext cx="5143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Montserrat" panose="00000500000000000000"/>
              </a:rPr>
              <a:t>Конкурсы профессионального мастерства</a:t>
            </a: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80490D-AE2E-460E-82EF-5CB2143D85FE}"/>
              </a:ext>
            </a:extLst>
          </p:cNvPr>
          <p:cNvSpPr/>
          <p:nvPr/>
        </p:nvSpPr>
        <p:spPr>
          <a:xfrm>
            <a:off x="5308428" y="4487730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BE8372F1-8808-4052-B9D1-122BFA1C45EF}"/>
              </a:ext>
            </a:extLst>
          </p:cNvPr>
          <p:cNvSpPr/>
          <p:nvPr/>
        </p:nvSpPr>
        <p:spPr>
          <a:xfrm>
            <a:off x="5306811" y="4016778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E8E96766-E79C-434C-AA7B-24E0C07685D8}"/>
              </a:ext>
            </a:extLst>
          </p:cNvPr>
          <p:cNvSpPr/>
          <p:nvPr/>
        </p:nvSpPr>
        <p:spPr>
          <a:xfrm>
            <a:off x="1630822" y="5534538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BC3E71F2-0045-4FBB-90C8-B18222C9D822}"/>
              </a:ext>
            </a:extLst>
          </p:cNvPr>
          <p:cNvSpPr/>
          <p:nvPr/>
        </p:nvSpPr>
        <p:spPr>
          <a:xfrm>
            <a:off x="1625788" y="6038790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</p:spTree>
    <p:extLst>
      <p:ext uri="{BB962C8B-B14F-4D97-AF65-F5344CB8AC3E}">
        <p14:creationId xmlns:p14="http://schemas.microsoft.com/office/powerpoint/2010/main" val="259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7925395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в </a:t>
            </a:r>
            <a:r>
              <a:rPr lang="ru-RU" sz="1400" b="1" dirty="0" err="1">
                <a:solidFill>
                  <a:srgbClr val="FF0000"/>
                </a:solidFill>
                <a:latin typeface="Montserrat" panose="00000500000000000000" pitchFamily="50" charset="-52"/>
              </a:rPr>
              <a:t>Артинском</a:t>
            </a:r>
            <a:r>
              <a:rPr lang="ru-RU" sz="1400" b="1" dirty="0">
                <a:solidFill>
                  <a:srgbClr val="FF0000"/>
                </a:solidFill>
                <a:latin typeface="Montserrat" panose="00000500000000000000" pitchFamily="50" charset="-52"/>
              </a:rPr>
              <a:t> ГО</a:t>
            </a: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, реализованные в 2024 году</a:t>
            </a:r>
          </a:p>
        </p:txBody>
      </p:sp>
      <p:sp>
        <p:nvSpPr>
          <p:cNvPr id="16" name="object 3"/>
          <p:cNvSpPr/>
          <p:nvPr/>
        </p:nvSpPr>
        <p:spPr>
          <a:xfrm>
            <a:off x="3325091" y="187930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1465988" y="622265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3085253" y="2774404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3522820" y="1224278"/>
            <a:ext cx="8496907" cy="154667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ДОП реализуемых в сетевой форме («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увлекательное рукоделие», «Футбол», «Музыка и движение»). Заключение соглашений и договоров МАОУ АГО «ЦДО»  с МБУ «Старт», «</a:t>
            </a:r>
            <a:r>
              <a:rPr lang="ru-RU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Староартинская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СОШ», МАОУ АГО «АСОШ № 6»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 образовательный проект «Инженерное мышление и научно-техническое творчество», договор МАОУ АГО «ЦДО» с МАОУ «</a:t>
            </a:r>
            <a:r>
              <a:rPr lang="ru-RU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Староартинская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СОШ», МАОУ «</a:t>
            </a:r>
            <a:r>
              <a:rPr lang="ru-RU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Сажинская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СОШ», МАОУ «</a:t>
            </a:r>
            <a:r>
              <a:rPr lang="ru-RU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Азигуловская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СОШ»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 образовательный проект "От книги к театру" (взаимодействие театральной студии «Радость» и библиотек АГО) на основании Соглашения с Управлением культуры АГО</a:t>
            </a:r>
          </a:p>
          <a:p>
            <a:endParaRPr sz="1600" dirty="0">
              <a:solidFill>
                <a:srgbClr val="7030A0"/>
              </a:solidFill>
              <a:latin typeface="Montserrat"/>
              <a:cs typeface="Montserrat"/>
            </a:endParaRPr>
          </a:p>
        </p:txBody>
      </p:sp>
      <p:sp>
        <p:nvSpPr>
          <p:cNvPr id="25" name="object 2"/>
          <p:cNvSpPr txBox="1"/>
          <p:nvPr/>
        </p:nvSpPr>
        <p:spPr>
          <a:xfrm>
            <a:off x="2052101" y="5140471"/>
            <a:ext cx="9567044" cy="96959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179575" indent="-171450">
              <a:spcBef>
                <a:spcPts val="61"/>
              </a:spcBef>
              <a:buFontTx/>
              <a:buChar char="-"/>
            </a:pPr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Используются дистанционные технологии при реализации АООП «Компьютерный мир» обучается 20 чел. из п. Арти, с. </a:t>
            </a:r>
            <a:r>
              <a:rPr lang="ru-RU" sz="1200" spc="-3" dirty="0" err="1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Бараба</a:t>
            </a:r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с. </a:t>
            </a:r>
            <a:r>
              <a:rPr lang="ru-RU" sz="1200" spc="-3" dirty="0" err="1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Артя</a:t>
            </a:r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200" spc="-3" dirty="0" err="1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Шигири</a:t>
            </a:r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(0,4 % из 241 ДОП)</a:t>
            </a:r>
          </a:p>
          <a:p>
            <a:pPr marL="179575" indent="-171450" algn="just">
              <a:spcBef>
                <a:spcPts val="61"/>
              </a:spcBef>
              <a:buFontTx/>
              <a:buChar char="-"/>
            </a:pPr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 познавательная игра «В мире шахмат» среди учащихся АГО с применением дистанционных технологий</a:t>
            </a:r>
          </a:p>
          <a:p>
            <a:pPr marL="179575" indent="-171450">
              <a:spcBef>
                <a:spcPts val="61"/>
              </a:spcBef>
              <a:buFontTx/>
              <a:buChar char="-"/>
            </a:pPr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состоялся Муниципальный дистанционный конкурс компьютерной графики «Цифровой мир» среди ЛДП  детей</a:t>
            </a:r>
          </a:p>
          <a:p>
            <a:pPr marL="179575" indent="-171450">
              <a:spcBef>
                <a:spcPts val="61"/>
              </a:spcBef>
              <a:buFontTx/>
              <a:buChar char="-"/>
            </a:pPr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 с ПДО в дистанционном формате с использованием платформы </a:t>
            </a:r>
            <a:r>
              <a:rPr lang="ru-RU" sz="1200" spc="-3" dirty="0" err="1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Сферум</a:t>
            </a:r>
            <a:endParaRPr sz="1200" dirty="0">
              <a:solidFill>
                <a:srgbClr val="682F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3325091" y="2695965"/>
            <a:ext cx="8496906" cy="37712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 algn="just">
              <a:spcBef>
                <a:spcPts val="61"/>
              </a:spcBef>
            </a:pPr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АДОП «Психология здоровья – 2», «Компьютерный мир», с охватом 20  детей (ЦДО),  10 ДОП (на базе ОО), с охватом 60 чел. </a:t>
            </a:r>
            <a:endParaRPr sz="1200" dirty="0">
              <a:solidFill>
                <a:srgbClr val="682F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A5115777-C250-42E0-BC43-62B9C013C6CA}"/>
              </a:ext>
            </a:extLst>
          </p:cNvPr>
          <p:cNvSpPr txBox="1"/>
          <p:nvPr/>
        </p:nvSpPr>
        <p:spPr>
          <a:xfrm>
            <a:off x="3085253" y="3228423"/>
            <a:ext cx="8837573" cy="37712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 algn="just">
              <a:spcBef>
                <a:spcPts val="61"/>
              </a:spcBef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МАОУ «</a:t>
            </a:r>
            <a:r>
              <a:rPr lang="ru-RU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Артинский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лицей» реализуется модель «Школа полного дня» с привлечением специалистов организаций на основании договора (договор о взаимодействии с МАОУ АГО «ЦДО»)</a:t>
            </a:r>
            <a:endParaRPr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F6F86DB-99B2-4817-8DE8-B7E441C07C5F}"/>
              </a:ext>
            </a:extLst>
          </p:cNvPr>
          <p:cNvSpPr/>
          <p:nvPr/>
        </p:nvSpPr>
        <p:spPr>
          <a:xfrm>
            <a:off x="172272" y="1679109"/>
            <a:ext cx="31528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овышение доступности современных, качественных программ дополнительного образования для каждого ребенка: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DD4B9B-7171-4102-A44D-A66B98A3E721}"/>
              </a:ext>
            </a:extLst>
          </p:cNvPr>
          <p:cNvSpPr/>
          <p:nvPr/>
        </p:nvSpPr>
        <p:spPr>
          <a:xfrm>
            <a:off x="1667013" y="6139219"/>
            <a:ext cx="7682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Специалистами МОЦ пройдены курсы повышения квалификации «Повышение доступности ДО»</a:t>
            </a:r>
            <a:endParaRPr lang="ru-RU" sz="1200" dirty="0"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E85BA49D-2DBE-45E8-AD43-4818198384D4}"/>
              </a:ext>
            </a:extLst>
          </p:cNvPr>
          <p:cNvSpPr/>
          <p:nvPr/>
        </p:nvSpPr>
        <p:spPr>
          <a:xfrm>
            <a:off x="2595075" y="392952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8E68C0A-2F99-48FC-99E6-C86DB4AC3A5B}"/>
              </a:ext>
            </a:extLst>
          </p:cNvPr>
          <p:cNvSpPr/>
          <p:nvPr/>
        </p:nvSpPr>
        <p:spPr>
          <a:xfrm>
            <a:off x="2705199" y="3719232"/>
            <a:ext cx="9314528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algn="just">
              <a:spcBef>
                <a:spcPts val="61"/>
              </a:spcBef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Анкетирование для родителей «Изучение потребности в услугах дополнительного образования в </a:t>
            </a:r>
            <a:r>
              <a:rPr lang="ru-RU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Артинском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ГО» 458 родителей </a:t>
            </a:r>
          </a:p>
          <a:p>
            <a:pPr marL="8125">
              <a:spcBef>
                <a:spcPts val="61"/>
              </a:spcBef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Семинар – практикум для педагогов ДО  «Современные подходы, принципы, формы планирования и организации работы с родителями в дополнительном образовании». Присутствовало 29 человек – представители ОО  </a:t>
            </a:r>
            <a:r>
              <a:rPr lang="ru-RU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Артинского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ГО, </a:t>
            </a:r>
            <a:r>
              <a:rPr lang="ru-RU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Ачитского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ГО, Нижнесергинского МР (г. Михайловск). </a:t>
            </a:r>
            <a:r>
              <a:rPr lang="en-US" sz="12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2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цдо.арти-обр.рф</a:t>
            </a:r>
            <a:r>
              <a:rPr lang="ru-RU" sz="12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novosti</a:t>
            </a:r>
            <a:r>
              <a:rPr lang="en-US" sz="12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/seminar-</a:t>
            </a:r>
            <a:r>
              <a:rPr lang="en-US" sz="12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praktikum</a:t>
            </a:r>
            <a:r>
              <a:rPr lang="en-US" sz="12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2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dlya-pedagogov-dopolnitelnogo-obrazovaniya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125">
              <a:spcBef>
                <a:spcPts val="61"/>
              </a:spcBef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Практикуются открытые занятия с родителями </a:t>
            </a: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9732A4A9-050C-47E5-9B52-355008167CCB}"/>
              </a:ext>
            </a:extLst>
          </p:cNvPr>
          <p:cNvSpPr/>
          <p:nvPr/>
        </p:nvSpPr>
        <p:spPr>
          <a:xfrm>
            <a:off x="2854055" y="332701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63BABF5C-0923-4857-9938-441B31C114C7}"/>
              </a:ext>
            </a:extLst>
          </p:cNvPr>
          <p:cNvSpPr/>
          <p:nvPr/>
        </p:nvSpPr>
        <p:spPr>
          <a:xfrm>
            <a:off x="1997039" y="517889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</p:spTree>
    <p:extLst>
      <p:ext uri="{BB962C8B-B14F-4D97-AF65-F5344CB8AC3E}">
        <p14:creationId xmlns:p14="http://schemas.microsoft.com/office/powerpoint/2010/main" val="33156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7925395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в </a:t>
            </a:r>
            <a:r>
              <a:rPr lang="ru-RU" sz="1400" b="1" dirty="0" err="1">
                <a:solidFill>
                  <a:srgbClr val="FF0000"/>
                </a:solidFill>
                <a:latin typeface="Montserrat" panose="00000500000000000000" pitchFamily="50" charset="-52"/>
              </a:rPr>
              <a:t>Артинском</a:t>
            </a:r>
            <a:r>
              <a:rPr lang="ru-RU" sz="1400" b="1" dirty="0">
                <a:solidFill>
                  <a:srgbClr val="FF0000"/>
                </a:solidFill>
                <a:latin typeface="Montserrat" panose="00000500000000000000" pitchFamily="50" charset="-52"/>
              </a:rPr>
              <a:t> ГО</a:t>
            </a: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, реализованные в 2024 году</a:t>
            </a:r>
          </a:p>
        </p:txBody>
      </p:sp>
      <p:sp>
        <p:nvSpPr>
          <p:cNvPr id="16" name="object 3"/>
          <p:cNvSpPr/>
          <p:nvPr/>
        </p:nvSpPr>
        <p:spPr>
          <a:xfrm>
            <a:off x="3325091" y="187930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2975129" y="260870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6" name="object 2"/>
          <p:cNvSpPr txBox="1"/>
          <p:nvPr/>
        </p:nvSpPr>
        <p:spPr>
          <a:xfrm>
            <a:off x="3289683" y="2568516"/>
            <a:ext cx="8496906" cy="37712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 algn="just">
              <a:spcBef>
                <a:spcPts val="61"/>
              </a:spcBef>
            </a:pPr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на территории АГО фестиваля «Самоцветы». Реализация проекта «Этнокультурная карта </a:t>
            </a:r>
            <a:r>
              <a:rPr lang="ru-RU" sz="1200" spc="-3" dirty="0" err="1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Артинского</a:t>
            </a:r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района» с общим охватом детей – 230 чел. </a:t>
            </a:r>
            <a:endParaRPr sz="1200" dirty="0">
              <a:solidFill>
                <a:srgbClr val="682F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F6F86DB-99B2-4817-8DE8-B7E441C07C5F}"/>
              </a:ext>
            </a:extLst>
          </p:cNvPr>
          <p:cNvSpPr/>
          <p:nvPr/>
        </p:nvSpPr>
        <p:spPr>
          <a:xfrm>
            <a:off x="172272" y="1679109"/>
            <a:ext cx="3152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215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Вариативность дополнительных общеобразовательных программ:</a:t>
            </a:r>
          </a:p>
          <a:p>
            <a:pPr>
              <a:spcAft>
                <a:spcPts val="0"/>
              </a:spcAft>
              <a:tabLst>
                <a:tab pos="45021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9732A4A9-050C-47E5-9B52-355008167CCB}"/>
              </a:ext>
            </a:extLst>
          </p:cNvPr>
          <p:cNvSpPr/>
          <p:nvPr/>
        </p:nvSpPr>
        <p:spPr>
          <a:xfrm>
            <a:off x="2644275" y="306251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7F095F-E0C5-4854-AF11-8A6C1EB9A94A}"/>
              </a:ext>
            </a:extLst>
          </p:cNvPr>
          <p:cNvSpPr/>
          <p:nvPr/>
        </p:nvSpPr>
        <p:spPr>
          <a:xfrm>
            <a:off x="3540032" y="1647570"/>
            <a:ext cx="7925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7030A0"/>
                </a:solidFill>
                <a:latin typeface="Montserrat" panose="00000500000000000000"/>
              </a:rPr>
              <a:t>Реализуются с 2024 г. программы в рамках Федерального проекта «Новые места в дополнительном образовании» в АСОШ № 1, ЦДО  (2 ДОП - школьный туристический клуб, 2 ДОП - школьный спортивный клуб, 2 ДОП - школьный театр), организованы семинары и практикумы по школьному театру (с общим охватом 18 чел.)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414F44-A3CA-4FA3-BC2C-6957A8E6EB03}"/>
              </a:ext>
            </a:extLst>
          </p:cNvPr>
          <p:cNvSpPr/>
          <p:nvPr/>
        </p:nvSpPr>
        <p:spPr>
          <a:xfrm>
            <a:off x="2797924" y="2963930"/>
            <a:ext cx="8667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 спектр ДОП в АГО (на основании мониторинга) естественнонаучной (всего 15) и туристско-краеведческой направленностей для дошкольников («Родословие», с декабря «Школа </a:t>
            </a:r>
            <a:r>
              <a:rPr lang="ru-RU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туристенка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B885EE3-C101-45A7-8C08-4513EC44522F}"/>
              </a:ext>
            </a:extLst>
          </p:cNvPr>
          <p:cNvSpPr/>
          <p:nvPr/>
        </p:nvSpPr>
        <p:spPr>
          <a:xfrm>
            <a:off x="131993" y="358551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механизмов преемственности образовательных траекторий в дополнительном и профессиональном, высшем образовании, трудовой карьере человека</a:t>
            </a:r>
            <a:endParaRPr lang="ru-RU" sz="14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980827-1226-4264-AEAF-3CA768333EEE}"/>
              </a:ext>
            </a:extLst>
          </p:cNvPr>
          <p:cNvSpPr/>
          <p:nvPr/>
        </p:nvSpPr>
        <p:spPr>
          <a:xfrm>
            <a:off x="3270029" y="4316827"/>
            <a:ext cx="8426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875" indent="-285750">
              <a:spcBef>
                <a:spcPts val="61"/>
              </a:spcBef>
              <a:buFontTx/>
              <a:buChar char="-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Успешная реализация мероприятий в рамках базовой площадки Дворца молодежи «2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моделирование, развитие технического творчества», реализация ДОП в </a:t>
            </a:r>
            <a:r>
              <a:rPr lang="ru-RU" sz="14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точках в Роста (в 8 ОО)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9B2E0987-27F9-4BE2-B1CF-818C825C0A1B}"/>
              </a:ext>
            </a:extLst>
          </p:cNvPr>
          <p:cNvSpPr/>
          <p:nvPr/>
        </p:nvSpPr>
        <p:spPr>
          <a:xfrm>
            <a:off x="3270029" y="449976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4CCA1424-A5C6-483C-9494-C5F3D362CE38}"/>
              </a:ext>
            </a:extLst>
          </p:cNvPr>
          <p:cNvSpPr/>
          <p:nvPr/>
        </p:nvSpPr>
        <p:spPr>
          <a:xfrm>
            <a:off x="2798645" y="5184455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F3BD9C-9ACE-4ECA-AA0F-A834F7B73DA7}"/>
              </a:ext>
            </a:extLst>
          </p:cNvPr>
          <p:cNvSpPr/>
          <p:nvPr/>
        </p:nvSpPr>
        <p:spPr>
          <a:xfrm>
            <a:off x="3085253" y="5068767"/>
            <a:ext cx="8312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образовательный проект «Инженерное мышление и научно-техническое творчество», договор МАОУ АГО «ЦДО» с МАОУ «</a:t>
            </a:r>
            <a:r>
              <a:rPr lang="ru-RU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Староартинская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СОШ», МАОУ «</a:t>
            </a:r>
            <a:r>
              <a:rPr lang="ru-RU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Сажинская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СОШ», МАОУ «</a:t>
            </a:r>
            <a:r>
              <a:rPr lang="ru-RU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Азигуловская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(в рамках которого проведено 16 мастер-классов)</a:t>
            </a:r>
          </a:p>
        </p:txBody>
      </p:sp>
    </p:spTree>
    <p:extLst>
      <p:ext uri="{BB962C8B-B14F-4D97-AF65-F5344CB8AC3E}">
        <p14:creationId xmlns:p14="http://schemas.microsoft.com/office/powerpoint/2010/main" val="206223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7925395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в </a:t>
            </a:r>
            <a:r>
              <a:rPr lang="ru-RU" sz="1400" b="1" dirty="0" err="1">
                <a:solidFill>
                  <a:srgbClr val="FF0000"/>
                </a:solidFill>
                <a:latin typeface="Montserrat" panose="00000500000000000000" pitchFamily="50" charset="-52"/>
              </a:rPr>
              <a:t>Артинском</a:t>
            </a:r>
            <a:r>
              <a:rPr lang="ru-RU" sz="1400" b="1" dirty="0">
                <a:solidFill>
                  <a:srgbClr val="FF0000"/>
                </a:solidFill>
                <a:latin typeface="Montserrat" panose="00000500000000000000" pitchFamily="50" charset="-52"/>
              </a:rPr>
              <a:t> ГО</a:t>
            </a: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, реализованные в 2024 году</a:t>
            </a:r>
          </a:p>
        </p:txBody>
      </p:sp>
      <p:sp>
        <p:nvSpPr>
          <p:cNvPr id="16" name="object 3"/>
          <p:cNvSpPr/>
          <p:nvPr/>
        </p:nvSpPr>
        <p:spPr>
          <a:xfrm>
            <a:off x="3325091" y="187930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1869749" y="5734235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3082180" y="265620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F6F86DB-99B2-4817-8DE8-B7E441C07C5F}"/>
              </a:ext>
            </a:extLst>
          </p:cNvPr>
          <p:cNvSpPr/>
          <p:nvPr/>
        </p:nvSpPr>
        <p:spPr>
          <a:xfrm>
            <a:off x="172272" y="1679109"/>
            <a:ext cx="3152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 развитие и самореализация педагогов дополнительного образования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DD4B9B-7171-4102-A44D-A66B98A3E721}"/>
              </a:ext>
            </a:extLst>
          </p:cNvPr>
          <p:cNvSpPr/>
          <p:nvPr/>
        </p:nvSpPr>
        <p:spPr>
          <a:xfrm>
            <a:off x="2112153" y="5695811"/>
            <a:ext cx="8561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Специалистами МОЦ пройдены курсы повышения квалификации «Повышение доступности ДО», в 2024 г и 2025 г</a:t>
            </a:r>
            <a:endParaRPr lang="ru-RU" sz="1200" dirty="0"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E85BA49D-2DBE-45E8-AD43-4818198384D4}"/>
              </a:ext>
            </a:extLst>
          </p:cNvPr>
          <p:cNvSpPr/>
          <p:nvPr/>
        </p:nvSpPr>
        <p:spPr>
          <a:xfrm>
            <a:off x="2472769" y="425234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9732A4A9-050C-47E5-9B52-355008167CCB}"/>
              </a:ext>
            </a:extLst>
          </p:cNvPr>
          <p:cNvSpPr/>
          <p:nvPr/>
        </p:nvSpPr>
        <p:spPr>
          <a:xfrm>
            <a:off x="2865593" y="332763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466C7792-0CE4-4795-BC5A-E90C08333857}"/>
              </a:ext>
            </a:extLst>
          </p:cNvPr>
          <p:cNvSpPr txBox="1"/>
          <p:nvPr/>
        </p:nvSpPr>
        <p:spPr>
          <a:xfrm>
            <a:off x="3791323" y="1308501"/>
            <a:ext cx="7549612" cy="101832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 algn="just">
              <a:spcBef>
                <a:spcPts val="61"/>
              </a:spcBef>
            </a:pPr>
            <a:r>
              <a:rPr lang="ru-RU" sz="1600" spc="-3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Организованы:</a:t>
            </a:r>
          </a:p>
          <a:p>
            <a:pPr marL="8125" algn="just">
              <a:spcBef>
                <a:spcPts val="61"/>
              </a:spcBef>
            </a:pPr>
            <a:r>
              <a:rPr lang="ru-RU" sz="1600" spc="-3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консультации для педагогов ДО, ответственных за ИС «Навигатор» – 110 </a:t>
            </a:r>
          </a:p>
          <a:p>
            <a:pPr marL="8125" algn="just">
              <a:spcBef>
                <a:spcPts val="61"/>
              </a:spcBef>
            </a:pPr>
            <a:r>
              <a:rPr lang="ru-RU" sz="1600" spc="-3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совещания, методические мероприятия (практикумы, семинары, конкурсы, иные формы)</a:t>
            </a:r>
            <a:endParaRPr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C4B52ED5-DAB8-4BA2-9D1D-1E71657286DD}"/>
              </a:ext>
            </a:extLst>
          </p:cNvPr>
          <p:cNvSpPr txBox="1"/>
          <p:nvPr/>
        </p:nvSpPr>
        <p:spPr>
          <a:xfrm>
            <a:off x="3450185" y="2524285"/>
            <a:ext cx="7549612" cy="50023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 algn="just">
              <a:spcBef>
                <a:spcPts val="61"/>
              </a:spcBef>
            </a:pPr>
            <a:r>
              <a:rPr lang="ru-RU" sz="1600" spc="-3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педагога дополнительного образования в АГО планируется провести в декабре 2024 г.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2D813E7-AC1C-403F-A894-CB1C14541AD2}"/>
              </a:ext>
            </a:extLst>
          </p:cNvPr>
          <p:cNvSpPr/>
          <p:nvPr/>
        </p:nvSpPr>
        <p:spPr>
          <a:xfrm>
            <a:off x="3082180" y="3056518"/>
            <a:ext cx="825568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</a:rPr>
              <a:t>20 марта 2024 г МОЦ проведена стратегическая сессия «Основные направления реализации Целевой модели и Концепции развития дополнительного образования детей в </a:t>
            </a:r>
            <a:r>
              <a:rPr lang="ru-RU" sz="1600" dirty="0" err="1">
                <a:solidFill>
                  <a:srgbClr val="7030A0"/>
                </a:solidFill>
              </a:rPr>
              <a:t>Артинском</a:t>
            </a:r>
            <a:r>
              <a:rPr lang="ru-RU" sz="1600" dirty="0">
                <a:solidFill>
                  <a:srgbClr val="7030A0"/>
                </a:solidFill>
              </a:rPr>
              <a:t> ГО в 2024 году». </a:t>
            </a:r>
            <a:r>
              <a:rPr lang="ru-RU" sz="1100" dirty="0">
                <a:hlinkClick r:id="rId2"/>
              </a:rPr>
              <a:t>https://цдо.арти-обр.рф/novosti/osnovnye-napravleniya-realizaczii-czelevoj-modeli-i-konczepczii-razvitiya-dopolnitelnogo-obrazovaniya-detej-v-artinskom-go-v-2024-godu/</a:t>
            </a:r>
            <a:r>
              <a:rPr lang="ru-RU" sz="1100" dirty="0"/>
              <a:t>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0A229DB-9A81-41A5-9A8E-F1D5EA335F82}"/>
              </a:ext>
            </a:extLst>
          </p:cNvPr>
          <p:cNvSpPr/>
          <p:nvPr/>
        </p:nvSpPr>
        <p:spPr>
          <a:xfrm>
            <a:off x="2854055" y="4056792"/>
            <a:ext cx="8483807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algn="just">
              <a:spcBef>
                <a:spcPts val="61"/>
              </a:spcBef>
            </a:pPr>
            <a:r>
              <a:rPr lang="ru-RU" sz="1400" dirty="0">
                <a:solidFill>
                  <a:srgbClr val="7030A0"/>
                </a:solidFill>
                <a:latin typeface="Montserrat" panose="00000500000000000000"/>
                <a:cs typeface="Times New Roman" panose="02020603050405020304" pitchFamily="18" charset="0"/>
              </a:rPr>
              <a:t>Семинар – практикум для педагогов ДО  «Современные подходы, принципы, формы планирования и организации работы с родителями в дополнительном образовании». Присутствовало 29 человек – представители ОО  </a:t>
            </a:r>
            <a:r>
              <a:rPr lang="ru-RU" sz="1400" dirty="0" err="1">
                <a:solidFill>
                  <a:srgbClr val="7030A0"/>
                </a:solidFill>
                <a:latin typeface="Montserrat" panose="00000500000000000000"/>
                <a:cs typeface="Times New Roman" panose="02020603050405020304" pitchFamily="18" charset="0"/>
              </a:rPr>
              <a:t>Артинского</a:t>
            </a:r>
            <a:r>
              <a:rPr lang="ru-RU" sz="1400" dirty="0">
                <a:solidFill>
                  <a:srgbClr val="7030A0"/>
                </a:solidFill>
                <a:latin typeface="Montserrat" panose="00000500000000000000"/>
                <a:cs typeface="Times New Roman" panose="02020603050405020304" pitchFamily="18" charset="0"/>
              </a:rPr>
              <a:t> ГО, </a:t>
            </a:r>
            <a:r>
              <a:rPr lang="ru-RU" sz="1400" dirty="0" err="1">
                <a:solidFill>
                  <a:srgbClr val="7030A0"/>
                </a:solidFill>
                <a:latin typeface="Montserrat" panose="00000500000000000000"/>
                <a:cs typeface="Times New Roman" panose="02020603050405020304" pitchFamily="18" charset="0"/>
              </a:rPr>
              <a:t>Ачитского</a:t>
            </a:r>
            <a:r>
              <a:rPr lang="ru-RU" sz="1400" dirty="0">
                <a:solidFill>
                  <a:srgbClr val="7030A0"/>
                </a:solidFill>
                <a:latin typeface="Montserrat" panose="00000500000000000000"/>
                <a:cs typeface="Times New Roman" panose="02020603050405020304" pitchFamily="18" charset="0"/>
              </a:rPr>
              <a:t> ГО, Нижнесергинского МР (г. Михайловск).</a:t>
            </a:r>
            <a:endParaRPr lang="ru-RU" sz="1400" dirty="0">
              <a:solidFill>
                <a:srgbClr val="7030A0"/>
              </a:solidFill>
              <a:latin typeface="Montserrat" panose="0000050000000000000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125" algn="just">
              <a:spcBef>
                <a:spcPts val="61"/>
              </a:spcBef>
            </a:pPr>
            <a:r>
              <a:rPr lang="en-US" sz="1400" dirty="0">
                <a:solidFill>
                  <a:srgbClr val="0563C1"/>
                </a:solidFill>
                <a:latin typeface="Montserrat" panose="0000050000000000000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400" dirty="0" err="1">
                <a:solidFill>
                  <a:srgbClr val="0563C1"/>
                </a:solidFill>
                <a:latin typeface="Montserrat" panose="0000050000000000000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цдо.арти-обр.рф</a:t>
            </a:r>
            <a:r>
              <a:rPr lang="ru-RU" sz="1400" dirty="0">
                <a:solidFill>
                  <a:srgbClr val="0563C1"/>
                </a:solidFill>
                <a:latin typeface="Montserrat" panose="0000050000000000000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400" dirty="0" err="1">
                <a:solidFill>
                  <a:srgbClr val="0563C1"/>
                </a:solidFill>
                <a:latin typeface="Montserrat" panose="0000050000000000000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novosti</a:t>
            </a:r>
            <a:r>
              <a:rPr lang="en-US" sz="1400" dirty="0">
                <a:solidFill>
                  <a:srgbClr val="0563C1"/>
                </a:solidFill>
                <a:latin typeface="Montserrat" panose="0000050000000000000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/seminar-</a:t>
            </a:r>
            <a:r>
              <a:rPr lang="en-US" sz="1400" dirty="0" err="1">
                <a:solidFill>
                  <a:srgbClr val="0563C1"/>
                </a:solidFill>
                <a:latin typeface="Montserrat" panose="0000050000000000000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praktikum</a:t>
            </a:r>
            <a:r>
              <a:rPr lang="en-US" sz="1400" dirty="0">
                <a:solidFill>
                  <a:srgbClr val="0563C1"/>
                </a:solidFill>
                <a:latin typeface="Montserrat" panose="0000050000000000000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400" dirty="0" err="1">
                <a:solidFill>
                  <a:srgbClr val="0563C1"/>
                </a:solidFill>
                <a:latin typeface="Montserrat" panose="0000050000000000000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dlya-pedagogov-dopolnitelnogo-obrazovaniya</a:t>
            </a:r>
            <a:r>
              <a:rPr lang="en-US" sz="1400" dirty="0">
                <a:solidFill>
                  <a:srgbClr val="0563C1"/>
                </a:solidFill>
                <a:latin typeface="Montserrat" panose="0000050000000000000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400" dirty="0">
                <a:latin typeface="Montserrat" panose="0000050000000000000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230844-6A08-476F-8D7A-6062F2D9839F}"/>
              </a:ext>
            </a:extLst>
          </p:cNvPr>
          <p:cNvSpPr/>
          <p:nvPr/>
        </p:nvSpPr>
        <p:spPr>
          <a:xfrm>
            <a:off x="2311730" y="5026279"/>
            <a:ext cx="9026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7030A0"/>
                </a:solidFill>
                <a:latin typeface="Montserrat" panose="00000500000000000000"/>
                <a:ea typeface="Calibri" panose="020F0502020204030204" pitchFamily="34" charset="0"/>
              </a:rPr>
              <a:t>Участие в конкурсе лучших дополнительных общеобразовательных (общеразвивающих) программ, реализуемых в сетевой форме в Западном УО (1 педагог)</a:t>
            </a:r>
            <a:endParaRPr lang="ru-RU" sz="1400" dirty="0">
              <a:solidFill>
                <a:srgbClr val="7030A0"/>
              </a:solidFill>
              <a:latin typeface="Montserrat" panose="00000500000000000000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20DCB71E-047B-48BE-B773-94612C8FA02D}"/>
              </a:ext>
            </a:extLst>
          </p:cNvPr>
          <p:cNvSpPr/>
          <p:nvPr/>
        </p:nvSpPr>
        <p:spPr>
          <a:xfrm>
            <a:off x="2094331" y="512382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1396A6-517E-4885-9EBD-039222AD7793}"/>
              </a:ext>
            </a:extLst>
          </p:cNvPr>
          <p:cNvSpPr/>
          <p:nvPr/>
        </p:nvSpPr>
        <p:spPr>
          <a:xfrm>
            <a:off x="1869749" y="5987128"/>
            <a:ext cx="874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Montserrat" panose="00000500000000000000"/>
                <a:ea typeface="Calibri" panose="020F0502020204030204" pitchFamily="34" charset="0"/>
              </a:rPr>
              <a:t>Готовится к выпуску сборник «Лучшие практики и методические материалы по организации школьного театра»</a:t>
            </a:r>
            <a:endParaRPr lang="ru-RU" sz="1400" dirty="0">
              <a:solidFill>
                <a:srgbClr val="7030A0"/>
              </a:solidFill>
              <a:latin typeface="Montserrat" panose="00000500000000000000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EF8741EF-6D7E-4C33-8D14-CB360A4CD737}"/>
              </a:ext>
            </a:extLst>
          </p:cNvPr>
          <p:cNvSpPr/>
          <p:nvPr/>
        </p:nvSpPr>
        <p:spPr>
          <a:xfrm>
            <a:off x="1638557" y="611018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35B4D997-5E17-4F58-BA6E-A9032692A0D4}"/>
              </a:ext>
            </a:extLst>
          </p:cNvPr>
          <p:cNvSpPr/>
          <p:nvPr/>
        </p:nvSpPr>
        <p:spPr>
          <a:xfrm>
            <a:off x="1500198" y="648946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7958A7E-84EB-46AF-B232-F56104F2E388}"/>
              </a:ext>
            </a:extLst>
          </p:cNvPr>
          <p:cNvSpPr/>
          <p:nvPr/>
        </p:nvSpPr>
        <p:spPr>
          <a:xfrm>
            <a:off x="1794539" y="6399470"/>
            <a:ext cx="5606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Montserrat" panose="00000500000000000000"/>
                <a:ea typeface="Calibri" panose="020F0502020204030204" pitchFamily="34" charset="0"/>
              </a:rPr>
              <a:t>Разработана серия семинаров для педагогов разных направленностей</a:t>
            </a:r>
            <a:endParaRPr lang="ru-RU" sz="1400" dirty="0">
              <a:solidFill>
                <a:srgbClr val="7030A0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3413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3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Сравнительный анализ достижений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734703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733877" y="298891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733877" y="390796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733877" y="485910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F62B777-25BC-439F-A0C9-AD7B5CC3A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18635"/>
              </p:ext>
            </p:extLst>
          </p:nvPr>
        </p:nvGraphicFramePr>
        <p:xfrm>
          <a:off x="1487077" y="1253330"/>
          <a:ext cx="8832581" cy="5115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3781">
                  <a:extLst>
                    <a:ext uri="{9D8B030D-6E8A-4147-A177-3AD203B41FA5}">
                      <a16:colId xmlns:a16="http://schemas.microsoft.com/office/drawing/2014/main" val="2810694669"/>
                    </a:ext>
                  </a:extLst>
                </a:gridCol>
                <a:gridCol w="2944400">
                  <a:extLst>
                    <a:ext uri="{9D8B030D-6E8A-4147-A177-3AD203B41FA5}">
                      <a16:colId xmlns:a16="http://schemas.microsoft.com/office/drawing/2014/main" val="2002491154"/>
                    </a:ext>
                  </a:extLst>
                </a:gridCol>
                <a:gridCol w="2944400">
                  <a:extLst>
                    <a:ext uri="{9D8B030D-6E8A-4147-A177-3AD203B41FA5}">
                      <a16:colId xmlns:a16="http://schemas.microsoft.com/office/drawing/2014/main" val="4034360883"/>
                    </a:ext>
                  </a:extLst>
                </a:gridCol>
              </a:tblGrid>
              <a:tr h="226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Показатели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2023 г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2024 г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extLst>
                  <a:ext uri="{0D108BD9-81ED-4DB2-BD59-A6C34878D82A}">
                    <a16:rowId xmlns:a16="http://schemas.microsoft.com/office/drawing/2014/main" val="3061436922"/>
                  </a:ext>
                </a:extLst>
              </a:tr>
              <a:tr h="701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Количество организаций имеющих лицензию на дополнительное образование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20 (2 – УДО, 3 -  ДОУ, 14 – ОО, 1 – ШИ)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20 (2 – УДО, 3 -  ДОУ, 14 – ОО, 1 – ШИ)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extLst>
                  <a:ext uri="{0D108BD9-81ED-4DB2-BD59-A6C34878D82A}">
                    <a16:rowId xmlns:a16="http://schemas.microsoft.com/office/drawing/2014/main" val="3352834870"/>
                  </a:ext>
                </a:extLst>
              </a:tr>
              <a:tr h="226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ДОП в сетевой форме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5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3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extLst>
                  <a:ext uri="{0D108BD9-81ED-4DB2-BD59-A6C34878D82A}">
                    <a16:rowId xmlns:a16="http://schemas.microsoft.com/office/drawing/2014/main" val="2529439361"/>
                  </a:ext>
                </a:extLst>
              </a:tr>
              <a:tr h="226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Сетевой образовательный проект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-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1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extLst>
                  <a:ext uri="{0D108BD9-81ED-4DB2-BD59-A6C34878D82A}">
                    <a16:rowId xmlns:a16="http://schemas.microsoft.com/office/drawing/2014/main" val="3801830404"/>
                  </a:ext>
                </a:extLst>
              </a:tr>
              <a:tr h="701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ДОП для детей с ОВЗ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12 (70 обучающихся)</a:t>
                      </a:r>
                      <a:endParaRPr lang="ru-RU" sz="10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 В ЦДО – 20 детей </a:t>
                      </a:r>
                      <a:endParaRPr lang="ru-RU" sz="10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16 (240 обучающихся)</a:t>
                      </a:r>
                      <a:endParaRPr lang="ru-RU" sz="10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 В ЦДО – 30 детей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extLst>
                  <a:ext uri="{0D108BD9-81ED-4DB2-BD59-A6C34878D82A}">
                    <a16:rowId xmlns:a16="http://schemas.microsoft.com/office/drawing/2014/main" val="335162903"/>
                  </a:ext>
                </a:extLst>
              </a:tr>
              <a:tr h="141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Модель  «Школа полного дня»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1 (Артинский лицей)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1 (Артинский лицей)</a:t>
                      </a:r>
                      <a:endParaRPr lang="ru-RU" sz="10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Подготовка документов </a:t>
                      </a:r>
                      <a:endParaRPr lang="ru-RU" sz="10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АСОШ 1, Староартинская СОШ</a:t>
                      </a:r>
                      <a:endParaRPr lang="ru-RU" sz="10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( в настоящий момент идет разработка программы развития с учетом этой модели)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extLst>
                  <a:ext uri="{0D108BD9-81ED-4DB2-BD59-A6C34878D82A}">
                    <a16:rowId xmlns:a16="http://schemas.microsoft.com/office/drawing/2014/main" val="3305118528"/>
                  </a:ext>
                </a:extLst>
              </a:tr>
              <a:tr h="226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Количество консультаций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5">
                          <a:effectLst/>
                        </a:rPr>
                        <a:t>86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110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extLst>
                  <a:ext uri="{0D108BD9-81ED-4DB2-BD59-A6C34878D82A}">
                    <a16:rowId xmlns:a16="http://schemas.microsoft.com/office/drawing/2014/main" val="125471206"/>
                  </a:ext>
                </a:extLst>
              </a:tr>
              <a:tr h="701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5">
                          <a:effectLst/>
                        </a:rPr>
                        <a:t>Совещания, методические мероприятия (практикумы, семинары, конкурсы, иные формы)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5">
                          <a:effectLst/>
                        </a:rPr>
                        <a:t>12 (с общим охватом 231 педагог)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14 </a:t>
                      </a:r>
                      <a:r>
                        <a:rPr lang="ru-RU" sz="1200" kern="1200" spc="-5">
                          <a:effectLst/>
                        </a:rPr>
                        <a:t>(с общим охватом 206 педагогов)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extLst>
                  <a:ext uri="{0D108BD9-81ED-4DB2-BD59-A6C34878D82A}">
                    <a16:rowId xmlns:a16="http://schemas.microsoft.com/office/drawing/2014/main" val="1878889532"/>
                  </a:ext>
                </a:extLst>
              </a:tr>
              <a:tr h="464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5">
                          <a:effectLst/>
                        </a:rPr>
                        <a:t>Количество мероприятий по формированию лучших практик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5">
                          <a:effectLst/>
                        </a:rPr>
                        <a:t>3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2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extLst>
                  <a:ext uri="{0D108BD9-81ED-4DB2-BD59-A6C34878D82A}">
                    <a16:rowId xmlns:a16="http://schemas.microsoft.com/office/drawing/2014/main" val="260158225"/>
                  </a:ext>
                </a:extLst>
              </a:tr>
              <a:tr h="226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5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-5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9" marR="60779" marT="0" marB="0"/>
                </a:tc>
                <a:extLst>
                  <a:ext uri="{0D108BD9-81ED-4DB2-BD59-A6C34878D82A}">
                    <a16:rowId xmlns:a16="http://schemas.microsoft.com/office/drawing/2014/main" val="105304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97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53708" y="175911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253708" y="2861429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08772" y="391221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Направления деятельности МОЦ </a:t>
            </a:r>
            <a:r>
              <a:rPr lang="ru-RU" sz="1400" b="1" spc="-6" dirty="0" err="1">
                <a:solidFill>
                  <a:srgbClr val="682F8D"/>
                </a:solidFill>
                <a:latin typeface="Montserrat"/>
                <a:cs typeface="Montserrat"/>
              </a:rPr>
              <a:t>Артинского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 ГО</a:t>
            </a:r>
            <a:endParaRPr lang="ru-RU"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определённые как перспективные на 2025 год</a:t>
            </a:r>
          </a:p>
        </p:txBody>
      </p:sp>
      <p:sp>
        <p:nvSpPr>
          <p:cNvPr id="18" name="object 10"/>
          <p:cNvSpPr/>
          <p:nvPr/>
        </p:nvSpPr>
        <p:spPr>
          <a:xfrm>
            <a:off x="1308771" y="4859106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734703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733877" y="298891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733877" y="390796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9F048407-3F68-45C3-9E60-8F832231C450}"/>
              </a:ext>
            </a:extLst>
          </p:cNvPr>
          <p:cNvSpPr txBox="1"/>
          <p:nvPr/>
        </p:nvSpPr>
        <p:spPr>
          <a:xfrm>
            <a:off x="1637535" y="1699076"/>
            <a:ext cx="4338130" cy="50023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fontAlgn="base"/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дистанционных и мобильных форматов образования</a:t>
            </a: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5B2D4DD2-717E-4BD0-BBC8-68E56D486FDC}"/>
              </a:ext>
            </a:extLst>
          </p:cNvPr>
          <p:cNvSpPr txBox="1"/>
          <p:nvPr/>
        </p:nvSpPr>
        <p:spPr>
          <a:xfrm>
            <a:off x="1554092" y="3817929"/>
            <a:ext cx="3709059" cy="50023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с детьми ОВЗ и ТЖС</a:t>
            </a:r>
            <a:endParaRPr sz="1600" dirty="0">
              <a:solidFill>
                <a:srgbClr val="682F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192212D-3FD3-48F9-B00F-8D589C644674}"/>
              </a:ext>
            </a:extLst>
          </p:cNvPr>
          <p:cNvSpPr txBox="1"/>
          <p:nvPr/>
        </p:nvSpPr>
        <p:spPr>
          <a:xfrm>
            <a:off x="7023557" y="2844880"/>
            <a:ext cx="4338130" cy="254016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fontAlgn="base"/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Наставничество, сетевое наставничество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BD215D21-5F10-4147-A15C-C82902D28C1C}"/>
              </a:ext>
            </a:extLst>
          </p:cNvPr>
          <p:cNvSpPr txBox="1"/>
          <p:nvPr/>
        </p:nvSpPr>
        <p:spPr>
          <a:xfrm>
            <a:off x="7023557" y="3590086"/>
            <a:ext cx="4448006" cy="746458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fontAlgn="base"/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со старшеклассниками, проект «Будущее в руках молодых», Молодые таланты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FA23A0E-3792-4E5F-9F74-53E382709D49}"/>
              </a:ext>
            </a:extLst>
          </p:cNvPr>
          <p:cNvSpPr/>
          <p:nvPr/>
        </p:nvSpPr>
        <p:spPr>
          <a:xfrm>
            <a:off x="1472984" y="4529000"/>
            <a:ext cx="45026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Поддержка проектов по обновлению содержания и технологий дополнительных общеобразовательных программ художественной, туристско-краеведческой, социально-гуманитарной направленностей, в том числе развитие сети экспериментальных площадок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E638B3C-01DE-479C-A28F-75C9987ABB74}"/>
              </a:ext>
            </a:extLst>
          </p:cNvPr>
          <p:cNvSpPr/>
          <p:nvPr/>
        </p:nvSpPr>
        <p:spPr>
          <a:xfrm>
            <a:off x="6940430" y="2014510"/>
            <a:ext cx="425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spc="-3" dirty="0">
                <a:solidFill>
                  <a:srgbClr val="682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 ДОП естественно-научной направленности</a:t>
            </a:r>
            <a:endParaRPr lang="ru-RU" sz="1600" dirty="0">
              <a:solidFill>
                <a:srgbClr val="682F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7E51F66-145D-4E22-BB08-52E97A91162F}"/>
              </a:ext>
            </a:extLst>
          </p:cNvPr>
          <p:cNvSpPr txBox="1"/>
          <p:nvPr/>
        </p:nvSpPr>
        <p:spPr>
          <a:xfrm>
            <a:off x="1555258" y="2500437"/>
            <a:ext cx="4540741" cy="1251725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информационной и практической работы с семьями, через семейный клуб, клуб выходного дня, семейная мастерская, образовательные события</a:t>
            </a:r>
          </a:p>
          <a:p>
            <a:pPr marL="8125">
              <a:spcBef>
                <a:spcPts val="61"/>
              </a:spcBef>
            </a:pPr>
            <a:endParaRPr sz="1600" dirty="0">
              <a:solidFill>
                <a:srgbClr val="682F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0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54945" y="305305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5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5778" y="471781"/>
            <a:ext cx="7925395" cy="223649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Предложения в план округа от муниципального образования</a:t>
            </a:r>
          </a:p>
        </p:txBody>
      </p:sp>
      <p:sp>
        <p:nvSpPr>
          <p:cNvPr id="17" name="object 2"/>
          <p:cNvSpPr txBox="1"/>
          <p:nvPr/>
        </p:nvSpPr>
        <p:spPr>
          <a:xfrm>
            <a:off x="1308770" y="1850926"/>
            <a:ext cx="3764899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Можем поделиться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357869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6254929" y="1850925"/>
            <a:ext cx="5389581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Хотим чтобы с нами поделились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A2B7EE-0745-4ED4-90F7-552E980F2F15}"/>
              </a:ext>
            </a:extLst>
          </p:cNvPr>
          <p:cNvSpPr/>
          <p:nvPr/>
        </p:nvSpPr>
        <p:spPr>
          <a:xfrm>
            <a:off x="6698378" y="2381862"/>
            <a:ext cx="4502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Организация работы с представителями реального сектора экономики по реализации ДОП в условиях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сельской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местности.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E56A01-58A9-4873-8E8A-494B92B4897E}"/>
              </a:ext>
            </a:extLst>
          </p:cNvPr>
          <p:cNvSpPr/>
          <p:nvPr/>
        </p:nvSpPr>
        <p:spPr>
          <a:xfrm>
            <a:off x="1418022" y="2358113"/>
            <a:ext cx="45026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Семинар-практикум «Как написать сетевой образовательный проект, программу взаимодействия, ДОП реализуемую в сетевой форме» 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45A207-BF85-43FE-983D-D13F5A421F1B}"/>
              </a:ext>
            </a:extLst>
          </p:cNvPr>
          <p:cNvSpPr/>
          <p:nvPr/>
        </p:nvSpPr>
        <p:spPr>
          <a:xfrm>
            <a:off x="1418894" y="3659135"/>
            <a:ext cx="45026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3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Успешная практика «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Нравственное воспитание и волонтёрская деятельность в рамках развития сетевого взаимодействия театральной студии»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91306F4-1732-47C5-A569-E84498FB646A}"/>
              </a:ext>
            </a:extLst>
          </p:cNvPr>
          <p:cNvSpPr/>
          <p:nvPr/>
        </p:nvSpPr>
        <p:spPr>
          <a:xfrm>
            <a:off x="1307898" y="3784335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7E24CEF-26A3-439C-9F6C-58EC2E62DB29}"/>
              </a:ext>
            </a:extLst>
          </p:cNvPr>
          <p:cNvSpPr/>
          <p:nvPr/>
        </p:nvSpPr>
        <p:spPr>
          <a:xfrm>
            <a:off x="6698378" y="3586343"/>
            <a:ext cx="4502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Индивидуальные образовательные маршруты обучающихся (Школа – дополнительное образование)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ACE14CFF-3CED-4201-9523-6C7784273EF8}"/>
              </a:ext>
            </a:extLst>
          </p:cNvPr>
          <p:cNvSpPr/>
          <p:nvPr/>
        </p:nvSpPr>
        <p:spPr>
          <a:xfrm>
            <a:off x="6357869" y="383939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</p:spTree>
    <p:extLst>
      <p:ext uri="{BB962C8B-B14F-4D97-AF65-F5344CB8AC3E}">
        <p14:creationId xmlns:p14="http://schemas.microsoft.com/office/powerpoint/2010/main" val="308177129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1374</Words>
  <Application>Microsoft Office PowerPoint</Application>
  <PresentationFormat>Широкоэкранный</PresentationFormat>
  <Paragraphs>127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Ludmila</cp:lastModifiedBy>
  <cp:revision>305</cp:revision>
  <dcterms:created xsi:type="dcterms:W3CDTF">2021-06-04T06:08:56Z</dcterms:created>
  <dcterms:modified xsi:type="dcterms:W3CDTF">2024-12-02T05:23:54Z</dcterms:modified>
</cp:coreProperties>
</file>